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65" r:id="rId3"/>
    <p:sldId id="271" r:id="rId4"/>
    <p:sldId id="259" r:id="rId5"/>
    <p:sldId id="279" r:id="rId6"/>
    <p:sldId id="278" r:id="rId7"/>
    <p:sldId id="260" r:id="rId8"/>
    <p:sldId id="261" r:id="rId9"/>
    <p:sldId id="267" r:id="rId10"/>
    <p:sldId id="263" r:id="rId11"/>
    <p:sldId id="275" r:id="rId12"/>
    <p:sldId id="276" r:id="rId13"/>
    <p:sldId id="273" r:id="rId14"/>
    <p:sldId id="274" r:id="rId15"/>
    <p:sldId id="272" r:id="rId16"/>
  </p:sldIdLst>
  <p:sldSz cx="9144000" cy="6858000" type="screen4x3"/>
  <p:notesSz cx="7010400" cy="92964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47" autoAdjust="0"/>
  </p:normalViewPr>
  <p:slideViewPr>
    <p:cSldViewPr>
      <p:cViewPr>
        <p:scale>
          <a:sx n="80" d="100"/>
          <a:sy n="80" d="100"/>
        </p:scale>
        <p:origin x="-1812"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2934" y="3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3BFB3950-AF9B-4B8C-9B86-C70C939BF102}" type="datetimeFigureOut">
              <a:rPr lang="en-US"/>
              <a:pPr>
                <a:defRPr/>
              </a:pPr>
              <a:t>9/22/2009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3CAC4D19-F782-4D4B-9B09-200EABF86D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Hi!  My name is Jan Lay and I am from Clemson, SC which is on the Atlantic side of the continent.  Clemson is a little town between Atlanta, GA and Charlotte, NC and is the home of Clemson University where I work in the IT Department.  Specifically, I work for Customer Relations and Learning Technologies and I am a software trainer for the Adobe Creative Suite which includes Dreamweaver, Flash and Photoshop.  </a:t>
            </a:r>
          </a:p>
          <a:p>
            <a:pPr>
              <a:spcBef>
                <a:spcPct val="0"/>
              </a:spcBef>
            </a:pPr>
            <a:endParaRPr lang="en-US" smtClean="0"/>
          </a:p>
          <a:p>
            <a:pPr>
              <a:spcBef>
                <a:spcPct val="0"/>
              </a:spcBef>
            </a:pPr>
            <a:r>
              <a:rPr lang="en-US" smtClean="0"/>
              <a:t>Since Adobe Connect was initially purchased for use on our campus in 2003 (and at that point it was known as Macromedia Breeze) our IT department has seen the use of Adobe Connect increase dramatically…not only within DE, but for a number of other uses. This presentation documents the addition of Adobe Connect to Clemson’s online tools and how this particular tool is being utilized across our campus.  </a:t>
            </a:r>
          </a:p>
          <a:p>
            <a:pPr>
              <a:spcBef>
                <a:spcPct val="0"/>
              </a:spcBef>
            </a:pPr>
            <a:endParaRPr lang="en-US" smtClean="0"/>
          </a:p>
          <a:p>
            <a:pPr>
              <a:spcBef>
                <a:spcPct val="0"/>
              </a:spcBef>
            </a:pPr>
            <a:r>
              <a:rPr lang="en-US" smtClean="0"/>
              <a:t>Although this presentation is not designed to teach you how Adobe Connect works, I and one of my colleagues (who will be joining us at the end of this presentation from SC), will be using Adobe Connect to show you how you can use this tool to “reach out and touch someone”…and then the audience will be invited to join in for a collaborative game of tic tac toe!  Why tic tac toe?  Well, because we figured everyone would know how to play that, and everyone might not know how to solve a quadratic equation…</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E904E-B539-41B1-9852-A877C114528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defTabSz="931774" fontAlgn="auto">
              <a:spcBef>
                <a:spcPts val="0"/>
              </a:spcBef>
              <a:spcAft>
                <a:spcPts val="0"/>
              </a:spcAft>
              <a:defRPr/>
            </a:pPr>
            <a:r>
              <a:rPr lang="en-US" dirty="0" smtClean="0"/>
              <a:t>Finally, I’m going to tell you about the uses that I discovered which are “innovative” in either scope, or application.  </a:t>
            </a:r>
          </a:p>
          <a:p>
            <a:pPr defTabSz="931774" fontAlgn="auto">
              <a:spcBef>
                <a:spcPts val="0"/>
              </a:spcBef>
              <a:spcAft>
                <a:spcPts val="0"/>
              </a:spcAft>
              <a:defRPr/>
            </a:pPr>
            <a:endParaRPr lang="en-US" dirty="0" smtClean="0"/>
          </a:p>
          <a:p>
            <a:pPr defTabSz="931774" fontAlgn="auto">
              <a:spcBef>
                <a:spcPts val="0"/>
              </a:spcBef>
              <a:spcAft>
                <a:spcPts val="0"/>
              </a:spcAft>
              <a:defRPr/>
            </a:pPr>
            <a:r>
              <a:rPr lang="en-US" b="1" dirty="0" smtClean="0"/>
              <a:t>Cancelling Classes:  </a:t>
            </a:r>
            <a:r>
              <a:rPr lang="en-US" dirty="0" smtClean="0"/>
              <a:t>The first, while not terribly exciting (especially to your students) is making the decision to not cancel class while you are away from campus, either because of illness, travel or sabbatical.  The two ways that Adobe Connect users address this problem is to either have their class log into an Adobe Connect session at their usual class time and proceed as usual, or to arrange to have a guest lecturer to deliver a class via Adobe Connect.  While on sabbatical, Adobe Connect enabled Dr. Luis </a:t>
            </a:r>
            <a:r>
              <a:rPr lang="en-US" dirty="0" err="1" smtClean="0"/>
              <a:t>Echegoyens</a:t>
            </a:r>
            <a:r>
              <a:rPr lang="en-US" dirty="0" smtClean="0"/>
              <a:t> to continue research collaboration with his graduate students at Clemson during his sabbatical to the National Science Foundation in Washington, D.C.</a:t>
            </a:r>
          </a:p>
          <a:p>
            <a:pPr defTabSz="931774" fontAlgn="auto">
              <a:spcBef>
                <a:spcPts val="0"/>
              </a:spcBef>
              <a:spcAft>
                <a:spcPts val="0"/>
              </a:spcAft>
              <a:defRPr/>
            </a:pPr>
            <a:endParaRPr lang="en-US" dirty="0" smtClean="0"/>
          </a:p>
          <a:p>
            <a:pPr defTabSz="931774" fontAlgn="auto">
              <a:spcBef>
                <a:spcPts val="0"/>
              </a:spcBef>
              <a:spcAft>
                <a:spcPts val="0"/>
              </a:spcAft>
              <a:defRPr/>
            </a:pPr>
            <a:r>
              <a:rPr lang="en-US" b="1" dirty="0" smtClean="0"/>
              <a:t>Recorded Classes:  </a:t>
            </a:r>
            <a:r>
              <a:rPr lang="en-US" dirty="0" smtClean="0"/>
              <a:t>The second use, also not wildly exciting, is related to the “not cancelling class” use.  That is, some of our instructors routinely deliver their class presentations through Adobe Connect and an audio feed, and record the entire Connect session as a study resource for their students.  Additionally, several of our instructors record review sessions within Adobe Connect and provide those as an additional classroom resource.  One instructor, Amy Pope in the Physics department, started this when she was out recovering from the flu right before Final Exams.</a:t>
            </a:r>
          </a:p>
          <a:p>
            <a:pPr defTabSz="931774" fontAlgn="auto">
              <a:spcBef>
                <a:spcPts val="0"/>
              </a:spcBef>
              <a:spcAft>
                <a:spcPts val="0"/>
              </a:spcAft>
              <a:defRPr/>
            </a:pPr>
            <a:endParaRPr lang="en-US" dirty="0" smtClean="0"/>
          </a:p>
          <a:p>
            <a:pPr defTabSz="931774" fontAlgn="auto">
              <a:spcBef>
                <a:spcPts val="0"/>
              </a:spcBef>
              <a:spcAft>
                <a:spcPts val="0"/>
              </a:spcAft>
              <a:defRPr/>
            </a:pPr>
            <a:r>
              <a:rPr lang="en-US" b="1" dirty="0" smtClean="0"/>
              <a:t>In-class Use:  </a:t>
            </a:r>
            <a:r>
              <a:rPr lang="en-US" dirty="0" smtClean="0"/>
              <a:t>The third is a rather innovative use of Adobe Connect…and that is with a laptop class, IN class.  In this example, the students bring their laptops to class, log into their instructor’s Adobe Connect meeting, and then proceed with class as usual.  However, the tools and computer sharing properties of Adobe Connect gives the instructor the ability to have various students take control of the meeting room to demonstrate a particular learning point.</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7A0B3B-AE61-4A0B-818F-AF124B5EC881}"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smtClean="0"/>
              <a:t>Continuing Education Webinars:  Starting with a Forestry Finance class to be taught by Tammy Cushing in July, the continuing education department in forestry is about to dramatically change the way they are going to offer training.  In the past, each person taking continuing education classes would likely need 1 or 2 days just to travel to a 1 or 2 day meeting.  Obviously, this was very costly in terms of actual dollars spent, travel time incurred and work time lost.  This new approach will allow Forestry to offer smaller one hour topics that the students can pick and choose from over the course of a year.   Additional “pros” for this are that the webinars will be able to use presenters from all over the country, if not the world… interactivity will be possible through a follow-up question and answer session via the chat room, and participants will be able to sign up for workshops online at the forestry extension website, for only 20 dollars/webinar .</a:t>
            </a:r>
          </a:p>
          <a:p>
            <a:pPr defTabSz="930275">
              <a:spcBef>
                <a:spcPct val="0"/>
              </a:spcBef>
            </a:pPr>
            <a:endParaRPr lang="en-US" smtClean="0"/>
          </a:p>
          <a:p>
            <a:pPr defTabSz="930275">
              <a:spcBef>
                <a:spcPct val="0"/>
              </a:spcBef>
            </a:pPr>
            <a:r>
              <a:rPr lang="en-US" smtClean="0"/>
              <a:t>A Projected Use:  Monitoring of Student Teachers:  Desire to be able to monitor a student teacher’s actual teaching ability by recording their lecture in Adobe Connect.</a:t>
            </a:r>
          </a:p>
          <a:p>
            <a:pPr defTabSz="930275">
              <a:spcBef>
                <a:spcPct val="0"/>
              </a:spcBef>
            </a:pPr>
            <a:endParaRPr lang="en-US" smtClean="0"/>
          </a:p>
          <a:p>
            <a:pPr defTabSz="930275">
              <a:spcBef>
                <a:spcPct val="0"/>
              </a:spcBef>
            </a:pPr>
            <a:r>
              <a:rPr lang="en-US" smtClean="0"/>
              <a:t>Embedded Meeting Rooms:  The Master of Human Resource Development (MRHD) degree program at Clemson University </a:t>
            </a:r>
          </a:p>
          <a:p>
            <a:pPr defTabSz="930275">
              <a:spcBef>
                <a:spcPct val="0"/>
              </a:spcBef>
            </a:pPr>
            <a:endParaRPr lang="en-US" smtClean="0"/>
          </a:p>
          <a:p>
            <a:pPr defTabSz="930275">
              <a:spcBef>
                <a:spcPct val="0"/>
              </a:spcBef>
            </a:pPr>
            <a:endParaRPr lang="en-US" smtClean="0"/>
          </a:p>
          <a:p>
            <a:pPr defTabSz="930275">
              <a:spcBef>
                <a:spcPct val="0"/>
              </a:spcBef>
            </a:pPr>
            <a:endParaRPr lang="en-US" smtClean="0"/>
          </a:p>
          <a:p>
            <a:pPr defTabSz="930275">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B108E3-C96B-4F6A-B895-ABE441EDB082}"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the Master of Human Resource Development (MRHD) degree program Steve Bronack uses Connect as his primary medium for audio &amp; group interactions with his students.  In Connect, schedules times during which groups of students meet with each other – and with Steve – in Connect chat rooms.  The students will often use the breakout function to work together on projects.  It is typical for classes to start together, then move into group/team breakouts for the majority of the class time. While the students work, Steve will move from breakout room to breakout room to monitor student progress.  At the end of the class session, the group will re-conven before exiting the meeting.</a:t>
            </a:r>
            <a:br>
              <a:rPr lang="en-US" smtClean="0"/>
            </a:br>
            <a:r>
              <a:rPr lang="en-US" smtClean="0"/>
              <a:t/>
            </a:r>
            <a:br>
              <a:rPr lang="en-US" smtClean="0"/>
            </a:br>
            <a:r>
              <a:rPr lang="en-US" smtClean="0"/>
              <a:t>A unique thing that Steve has done is to embed Connect rooms within a virtual world he created and is using with my students.  He did this so that his students could work with each other across cohorts/programs, and outside of scheduled class meeting time.  I addition to typical class meetings, Steve also has his students give their final presentations in the embedded rooms…presenters log into Connect rooms, and attendees move from one to another and interact with presenters about their projects/papers.</a:t>
            </a:r>
          </a:p>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6EE22F-BE50-41E9-ADEA-32BF359A997D}"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Allowed teams/classes/instructors located in different areas to communicate.</a:t>
            </a:r>
          </a:p>
          <a:p>
            <a:pPr>
              <a:spcBef>
                <a:spcPct val="0"/>
              </a:spcBef>
            </a:pPr>
            <a:endParaRPr lang="en-US" smtClean="0"/>
          </a:p>
          <a:p>
            <a:pPr>
              <a:spcBef>
                <a:spcPct val="0"/>
              </a:spcBef>
            </a:pPr>
            <a:r>
              <a:rPr lang="en-US" smtClean="0"/>
              <a:t>Students who take online classes have appreciated the additional interaction with their classmates and instructors.  It gave them a better sense of being part of a “unit” and not just an individual.</a:t>
            </a:r>
          </a:p>
          <a:p>
            <a:pPr>
              <a:spcBef>
                <a:spcPct val="0"/>
              </a:spcBef>
            </a:pPr>
            <a:endParaRPr lang="en-US" smtClean="0"/>
          </a:p>
          <a:p>
            <a:pPr>
              <a:spcBef>
                <a:spcPct val="0"/>
              </a:spcBef>
            </a:pPr>
            <a:r>
              <a:rPr lang="en-US" smtClean="0"/>
              <a:t>Recording a session is easy, and the recordings can be used as a resource for review, or to serve as the class itself.</a:t>
            </a:r>
          </a:p>
          <a:p>
            <a:pPr>
              <a:spcBef>
                <a:spcPct val="0"/>
              </a:spcBef>
            </a:pPr>
            <a:endParaRPr lang="en-US" smtClean="0"/>
          </a:p>
          <a:p>
            <a:pPr>
              <a:spcBef>
                <a:spcPct val="0"/>
              </a:spcBef>
            </a:pPr>
            <a:r>
              <a:rPr lang="en-US" smtClean="0"/>
              <a:t>Along the same lines, when the “Chat” function is used in a class or, it can function as an additional written transcript or “meeting minutes, even when there is also an audio component to the class.</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9CFDAD-F4B5-4148-8215-3C3CE9D7A2C2}"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Learning curve requires some software training</a:t>
            </a:r>
          </a:p>
          <a:p>
            <a:pPr>
              <a:spcBef>
                <a:spcPct val="0"/>
              </a:spcBef>
              <a:buFontTx/>
              <a:buChar char="•"/>
            </a:pPr>
            <a:endParaRPr lang="en-US" smtClean="0"/>
          </a:p>
          <a:p>
            <a:pPr>
              <a:spcBef>
                <a:spcPct val="0"/>
              </a:spcBef>
              <a:buFontTx/>
              <a:buChar char="•"/>
            </a:pPr>
            <a:r>
              <a:rPr lang="en-US" smtClean="0"/>
              <a:t>People can get distracted, especially if there is no verbal communication; some people don’t express themselves well in writing.</a:t>
            </a:r>
          </a:p>
          <a:p>
            <a:pPr>
              <a:spcBef>
                <a:spcPct val="0"/>
              </a:spcBef>
              <a:buFontTx/>
              <a:buChar char="•"/>
            </a:pPr>
            <a:endParaRPr lang="en-US" smtClean="0"/>
          </a:p>
          <a:p>
            <a:pPr>
              <a:spcBef>
                <a:spcPct val="0"/>
              </a:spcBef>
              <a:buFontTx/>
              <a:buChar char="•"/>
            </a:pPr>
            <a:r>
              <a:rPr lang="en-US" smtClean="0"/>
              <a:t>As a rule of thumb, we've found a best practice is to talk one at a time....lock your mic...speak...then unlock </a:t>
            </a:r>
          </a:p>
          <a:p>
            <a:pPr>
              <a:spcBef>
                <a:spcPct val="0"/>
              </a:spcBef>
              <a:buFontTx/>
              <a:buChar char="•"/>
            </a:pPr>
            <a:endParaRPr lang="en-US" smtClean="0"/>
          </a:p>
          <a:p>
            <a:pPr>
              <a:spcBef>
                <a:spcPct val="0"/>
              </a:spcBef>
              <a:buFontTx/>
              <a:buChar char="•"/>
            </a:pPr>
            <a:r>
              <a:rPr lang="en-US" smtClean="0"/>
              <a:t>Chat questions can be missed; having a host help manage the chat is nice.</a:t>
            </a:r>
          </a:p>
          <a:p>
            <a:pPr>
              <a:spcBef>
                <a:spcPct val="0"/>
              </a:spcBef>
              <a:buFontTx/>
              <a:buChar char="•"/>
            </a:pPr>
            <a:endParaRPr lang="en-US" smtClean="0"/>
          </a:p>
          <a:p>
            <a:pPr>
              <a:spcBef>
                <a:spcPct val="0"/>
              </a:spcBef>
              <a:buFontTx/>
              <a:buChar char="•"/>
            </a:pPr>
            <a:r>
              <a:rPr lang="en-US" smtClean="0"/>
              <a:t>Whiteboard tools are crude and hard to use.</a:t>
            </a:r>
          </a:p>
          <a:p>
            <a:pPr>
              <a:spcBef>
                <a:spcPct val="0"/>
              </a:spcBef>
              <a:buFontTx/>
              <a:buChar char="•"/>
            </a:pPr>
            <a:endParaRPr lang="en-US" smtClean="0"/>
          </a:p>
          <a:p>
            <a:pPr>
              <a:spcBef>
                <a:spcPct val="0"/>
              </a:spcBef>
              <a:buFontTx/>
              <a:buChar char="•"/>
            </a:pPr>
            <a:r>
              <a:rPr lang="en-US" smtClean="0"/>
              <a:t>Internet traffic can cause delays and the loss of streaming data. </a:t>
            </a:r>
          </a:p>
          <a:p>
            <a:pPr>
              <a:spcBef>
                <a:spcPct val="0"/>
              </a:spcBef>
              <a:buFontTx/>
              <a:buChar char="•"/>
            </a:pPr>
            <a:endParaRPr lang="en-US" smtClean="0"/>
          </a:p>
          <a:p>
            <a:pPr>
              <a:spcBef>
                <a:spcPct val="0"/>
              </a:spcBef>
              <a:buFontTx/>
              <a:buChar char="•"/>
            </a:pPr>
            <a:r>
              <a:rPr lang="en-US" smtClean="0"/>
              <a:t>Chat rooms have a bad reputation.   In one case, a project manager’s customer asked that their staff </a:t>
            </a:r>
          </a:p>
          <a:p>
            <a:pPr>
              <a:spcBef>
                <a:spcPct val="0"/>
              </a:spcBef>
              <a:buFontTx/>
              <a:buChar char="•"/>
            </a:pPr>
            <a:r>
              <a:rPr lang="en-US" smtClean="0"/>
              <a:t>not “sit in a chat room” so they switched to face-to-face meetings.</a:t>
            </a:r>
          </a:p>
          <a:p>
            <a:pPr>
              <a:spcBef>
                <a:spcPct val="0"/>
              </a:spcBef>
              <a:buFontTx/>
              <a:buChar char="•"/>
            </a:pPr>
            <a:endParaRPr lang="en-US" smtClean="0"/>
          </a:p>
          <a:p>
            <a:pPr>
              <a:spcBef>
                <a:spcPct val="0"/>
              </a:spcBef>
              <a:buFontTx/>
              <a:buChar char="•"/>
            </a:pPr>
            <a:r>
              <a:rPr lang="en-US" smtClean="0"/>
              <a:t>Difficult to do things that are hand’s on</a:t>
            </a:r>
          </a:p>
          <a:p>
            <a:pPr>
              <a:spcBef>
                <a:spcPct val="0"/>
              </a:spcBef>
            </a:pPr>
            <a:endParaRPr lang="en-US" smtClean="0"/>
          </a:p>
          <a:p>
            <a:pPr>
              <a:spcBef>
                <a:spcPct val="0"/>
              </a:spcBef>
            </a:pPr>
            <a:endParaRPr lang="en-US" smtClean="0"/>
          </a:p>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5960E-68D4-430C-9464-8D9E68A089CB}"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Whether you want to offer  virtual office hours, a way to make sure that good study materials are available to your students, provide “hands on”, but remote computer support, offer synchronous interactivity for a meeting, training session, or class…AC enables a wide variety of needs to be met</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03F4FE-F0DB-4DB6-9D64-B107515B33A8}" type="slidenum">
              <a:rPr lang="en-US"/>
              <a:pPr fontAlgn="base">
                <a:spcBef>
                  <a:spcPct val="0"/>
                </a:spcBef>
                <a:spcAft>
                  <a:spcPct val="0"/>
                </a:spcAft>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0000" lnSpcReduction="20000"/>
          </a:bodyPr>
          <a:lstStyle/>
          <a:p>
            <a:pPr fontAlgn="auto">
              <a:spcBef>
                <a:spcPts val="0"/>
              </a:spcBef>
              <a:spcAft>
                <a:spcPts val="0"/>
              </a:spcAft>
              <a:defRPr/>
            </a:pPr>
            <a:r>
              <a:rPr lang="en-US" sz="3000" dirty="0" smtClean="0"/>
              <a:t>As I just said, Adobe Connect was introduced to the Clemson campus in 2003, primarily as a lower cost, more efficient way than Video Conferencing to facilitate synchronous information sharing and collaboration in our Distance Education classes.  In 2003, Clemson University bought licenses for 200 concurrent users.  Because of the increase in users between then and now, we have switched to a different licensing model which has no concurrent user limit.  Although we don’t directly monitor all uses of Adobe Connect, there were over 600 web conferences on record for the 2006-07 academic year,</a:t>
            </a:r>
          </a:p>
          <a:p>
            <a:pPr fontAlgn="auto">
              <a:spcBef>
                <a:spcPts val="0"/>
              </a:spcBef>
              <a:spcAft>
                <a:spcPts val="0"/>
              </a:spcAft>
              <a:defRPr/>
            </a:pPr>
            <a:endParaRPr lang="en-US" sz="3000" dirty="0" smtClean="0"/>
          </a:p>
          <a:p>
            <a:pPr fontAlgn="auto">
              <a:spcBef>
                <a:spcPts val="0"/>
              </a:spcBef>
              <a:spcAft>
                <a:spcPts val="0"/>
              </a:spcAft>
              <a:defRPr/>
            </a:pPr>
            <a:r>
              <a:rPr lang="en-US" sz="3000" dirty="0" smtClean="0"/>
              <a:t>So, why has there been such a dramatic increase in use?  Well, three major factors have driven up the demand:</a:t>
            </a:r>
          </a:p>
          <a:p>
            <a:pPr fontAlgn="auto">
              <a:spcBef>
                <a:spcPts val="0"/>
              </a:spcBef>
              <a:spcAft>
                <a:spcPts val="0"/>
              </a:spcAft>
              <a:defRPr/>
            </a:pPr>
            <a:endParaRPr lang="en-US" sz="3000" dirty="0" smtClean="0"/>
          </a:p>
          <a:p>
            <a:pPr lvl="1" fontAlgn="auto">
              <a:spcBef>
                <a:spcPts val="0"/>
              </a:spcBef>
              <a:spcAft>
                <a:spcPts val="0"/>
              </a:spcAft>
              <a:defRPr/>
            </a:pPr>
            <a:r>
              <a:rPr lang="en-US" sz="3000" dirty="0" smtClean="0"/>
              <a:t>First of all, the Cost savings: in addition to the initial cost savings over video conferencing, people have discovered that Adobe Connect can significantly reduce the time and money they spend traveling to meetings, both near and far. </a:t>
            </a:r>
          </a:p>
          <a:p>
            <a:pPr lvl="1" fontAlgn="auto">
              <a:spcBef>
                <a:spcPts val="0"/>
              </a:spcBef>
              <a:spcAft>
                <a:spcPts val="0"/>
              </a:spcAft>
              <a:defRPr/>
            </a:pPr>
            <a:endParaRPr lang="en-US" sz="3000" dirty="0" smtClean="0"/>
          </a:p>
          <a:p>
            <a:pPr lvl="1" fontAlgn="auto">
              <a:spcBef>
                <a:spcPts val="0"/>
              </a:spcBef>
              <a:spcAft>
                <a:spcPts val="0"/>
              </a:spcAft>
              <a:defRPr/>
            </a:pPr>
            <a:r>
              <a:rPr lang="en-US" sz="3000" dirty="0" smtClean="0"/>
              <a:t>Second, there are Compliance issues: Last year a federal law was passed which mandated that people on the GI bill taking Distance Education classes needed synchronous time with their classmates and/or professors at least once per week.  Although </a:t>
            </a:r>
            <a:r>
              <a:rPr lang="en-US" sz="3000" dirty="0" err="1" smtClean="0"/>
              <a:t>Scype</a:t>
            </a:r>
            <a:r>
              <a:rPr lang="en-US" sz="3000" dirty="0" smtClean="0"/>
              <a:t>, IM, and chat sessions are also used to comply with this regulation, Adobe Connect is another popular choice.</a:t>
            </a:r>
          </a:p>
          <a:p>
            <a:pPr lvl="1" fontAlgn="auto">
              <a:spcBef>
                <a:spcPts val="0"/>
              </a:spcBef>
              <a:spcAft>
                <a:spcPts val="0"/>
              </a:spcAft>
              <a:defRPr/>
            </a:pPr>
            <a:endParaRPr lang="en-US" sz="3000" dirty="0" smtClean="0"/>
          </a:p>
          <a:p>
            <a:pPr lvl="1" fontAlgn="auto">
              <a:spcBef>
                <a:spcPts val="0"/>
              </a:spcBef>
              <a:spcAft>
                <a:spcPts val="0"/>
              </a:spcAft>
              <a:defRPr/>
            </a:pPr>
            <a:r>
              <a:rPr lang="en-US" sz="3000" dirty="0" smtClean="0"/>
              <a:t>Finally, there is the Convenience factor: Anyone who has a computer, with an internet connection of at least 56K (although DSL or broadband is recommended) can participate in an Adobe Connect meeting.  </a:t>
            </a:r>
          </a:p>
          <a:p>
            <a:pPr lvl="1" fontAlgn="auto">
              <a:spcBef>
                <a:spcPts val="0"/>
              </a:spcBef>
              <a:spcAft>
                <a:spcPts val="0"/>
              </a:spcAft>
              <a:defRPr/>
            </a:pPr>
            <a:endParaRPr lang="en-US" sz="3000" dirty="0" smtClean="0"/>
          </a:p>
          <a:p>
            <a:pPr lvl="1" fontAlgn="auto">
              <a:spcBef>
                <a:spcPts val="0"/>
              </a:spcBef>
              <a:spcAft>
                <a:spcPts val="0"/>
              </a:spcAft>
              <a:defRPr/>
            </a:pPr>
            <a:endParaRPr lang="en-US" sz="3000"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99A4D-5A49-43D4-9196-121BA6A860A3}"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four major areas of often overlapping use that we have seen develop on the Clemson campus can be divided into:</a:t>
            </a:r>
          </a:p>
          <a:p>
            <a:pPr>
              <a:spcBef>
                <a:spcPct val="0"/>
              </a:spcBef>
            </a:pPr>
            <a:r>
              <a:rPr lang="en-US" smtClean="0"/>
              <a:t> </a:t>
            </a:r>
          </a:p>
          <a:p>
            <a:pPr lvl="1">
              <a:spcBef>
                <a:spcPct val="0"/>
              </a:spcBef>
              <a:buFontTx/>
              <a:buChar char="•"/>
            </a:pPr>
            <a:r>
              <a:rPr lang="en-US" smtClean="0"/>
              <a:t>Distance Education</a:t>
            </a:r>
          </a:p>
          <a:p>
            <a:pPr lvl="1">
              <a:spcBef>
                <a:spcPct val="0"/>
              </a:spcBef>
              <a:buFontTx/>
              <a:buChar char="•"/>
            </a:pPr>
            <a:r>
              <a:rPr lang="en-US" smtClean="0"/>
              <a:t>Meetings</a:t>
            </a:r>
          </a:p>
          <a:p>
            <a:pPr lvl="1">
              <a:spcBef>
                <a:spcPct val="0"/>
              </a:spcBef>
              <a:buFontTx/>
              <a:buChar char="•"/>
            </a:pPr>
            <a:r>
              <a:rPr lang="en-US" smtClean="0"/>
              <a:t>Computer Support</a:t>
            </a:r>
          </a:p>
          <a:p>
            <a:pPr lvl="1">
              <a:spcBef>
                <a:spcPct val="0"/>
              </a:spcBef>
              <a:buFontTx/>
              <a:buChar char="•"/>
            </a:pPr>
            <a:r>
              <a:rPr lang="en-US" smtClean="0"/>
              <a:t>Online Training</a:t>
            </a:r>
          </a:p>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0DDC3B-1C26-4D6D-BD36-91E2CED0E29D}"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first area that I’m going to talk about is Distance Education, because…as you might expect…various forms of distance education and online classroom delivery remains the top use of Adobe Connect on the Clemson campus.</a:t>
            </a:r>
          </a:p>
          <a:p>
            <a:pPr>
              <a:spcBef>
                <a:spcPct val="0"/>
              </a:spcBef>
            </a:pPr>
            <a:endParaRPr lang="en-US" smtClean="0"/>
          </a:p>
          <a:p>
            <a:pPr>
              <a:spcBef>
                <a:spcPct val="0"/>
              </a:spcBef>
            </a:pPr>
            <a:r>
              <a:rPr lang="en-US" smtClean="0"/>
              <a:t>Over the past several years, the number of online classes that Clemson offers has grown tremendously.  Although Distance Education was first used to describe the dedicated, mostly asynchronous online classes offered to students who were not able to attend regular classes on campus, the concept of “distance education” has expanded to included courses that are simultaneously taught from a distance as well as in a classroom, those which have multiple instructors and students housed in different geographic locations, those which are “regular classes” but which have guests who present lectures from a distance, and those which are taught on a “one-off” basis via Adobe Connect if the instructor is…for example… out sick, or while travelling.</a:t>
            </a:r>
          </a:p>
          <a:p>
            <a:pPr>
              <a:spcBef>
                <a:spcPct val="0"/>
              </a:spcBef>
            </a:pPr>
            <a:endParaRPr lang="en-US" sz="100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9C20DE-1934-4041-837F-7A3444417761}"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with any tool, some of our instructors use Adobe Connect in a very basic way.  This means that they would most likely have an audio lecture while they presented various visual materials through the share pod, then they would allow questions to be asked via the chat pod.  </a:t>
            </a:r>
          </a:p>
          <a:p>
            <a:pPr>
              <a:spcBef>
                <a:spcPct val="0"/>
              </a:spcBef>
            </a:pPr>
            <a:endParaRPr lang="en-US" smtClean="0"/>
          </a:p>
          <a:p>
            <a:pPr>
              <a:spcBef>
                <a:spcPct val="0"/>
              </a:spcBef>
            </a:pPr>
            <a:r>
              <a:rPr lang="en-US" smtClean="0"/>
              <a:t>Other instructors, however, will utilize the video, whiteboard tools, break-out rooms, polls and the screen and computer sharing tools to provide a richer, more intensive interactive learning environment for their students</a:t>
            </a:r>
          </a:p>
          <a:p>
            <a:pPr>
              <a:spcBef>
                <a:spcPct val="0"/>
              </a:spcBef>
            </a:pPr>
            <a:endParaRPr lang="en-US" sz="1000" smtClean="0"/>
          </a:p>
          <a:p>
            <a:pPr>
              <a:spcBef>
                <a:spcPct val="0"/>
              </a:spcBef>
            </a:pPr>
            <a:endParaRPr lang="en-US" sz="100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ADACD9-5BD2-4358-BADE-10B5D00861FB}"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xfrm>
            <a:off x="304800" y="4191000"/>
            <a:ext cx="6477000" cy="4183063"/>
          </a:xfrm>
          <a:noFill/>
        </p:spPr>
        <p:txBody>
          <a:bodyPr wrap="square" numCol="1" anchor="t" anchorCtr="0" compatLnSpc="1">
            <a:prstTxWarp prst="textNoShape">
              <a:avLst/>
            </a:prstTxWarp>
          </a:bodyPr>
          <a:lstStyle/>
          <a:p>
            <a:pPr>
              <a:spcBef>
                <a:spcPct val="0"/>
              </a:spcBef>
            </a:pPr>
            <a:r>
              <a:rPr lang="en-US" sz="800" smtClean="0"/>
              <a:t>Now I’m going to share several examples of  how Adobe Connect has been used at Clemson in three different types of Distance Education.  In all of these examples, Adobe Connect was used in a manner that went beyond just the basics and/or was used in a way to facilitate a need that would otherwise not be met. </a:t>
            </a:r>
          </a:p>
          <a:p>
            <a:pPr>
              <a:spcBef>
                <a:spcPct val="0"/>
              </a:spcBef>
            </a:pPr>
            <a:endParaRPr lang="en-US" sz="800" smtClean="0"/>
          </a:p>
          <a:p>
            <a:pPr>
              <a:spcBef>
                <a:spcPct val="0"/>
              </a:spcBef>
            </a:pPr>
            <a:r>
              <a:rPr lang="en-US" sz="800" b="1" smtClean="0"/>
              <a:t>My first example is with the Dedicated DE classes offered in the Master’s in Youth Development program:  </a:t>
            </a:r>
            <a:r>
              <a:rPr lang="en-US" sz="800" smtClean="0"/>
              <a:t>The 2-year Master’s In Youth Development Leadership is an online program of study within the College of Health, Education, and Human Development.  This degree was first offered in 2004 to the administrators of the Boys and Girls Club of America.  It is now offered to anyone who wants to assume a position of leadership in youth development organizations, agencies, and institutions.</a:t>
            </a:r>
          </a:p>
          <a:p>
            <a:pPr>
              <a:spcBef>
                <a:spcPct val="0"/>
              </a:spcBef>
            </a:pPr>
            <a:endParaRPr lang="en-US" sz="800" smtClean="0"/>
          </a:p>
          <a:p>
            <a:pPr>
              <a:spcBef>
                <a:spcPct val="0"/>
              </a:spcBef>
            </a:pPr>
            <a:r>
              <a:rPr lang="en-US" sz="800" smtClean="0">
                <a:solidFill>
                  <a:srgbClr val="FF0000"/>
                </a:solidFill>
              </a:rPr>
              <a:t>Dedicated DE Classes</a:t>
            </a:r>
            <a:r>
              <a:rPr lang="en-US" sz="800" smtClean="0"/>
              <a:t>:  When Dale Layfield was teaching his online computer classes to the Youth Development students, he made extensive and innovative use of most of the Adobe Connect tools.  While it is common for an instructor to share his or her desktop with students to demonstrate some point, Dale also had his students take control of HIS computer where they would be asked to repeat something they had just been shown.  Dale also used the “breakout feature” of the chat pods to form discussion groups.  When the discussion time period was over with, a representative from each of the breakout groups would have to present their group’s thoughts to the entire class.  Dale also came up with a way for students to search back through recorded Adobe Connect sessions to find key points that had been made during that session.  He called this process the “active lurker.”  Simply put, a student lurker was designated for each class session, and that student was responsible for making time and topic notations in the chat window as key points were covered.  The transcript of the chat session was then posted online, along with the recordings, so students could easily jump to sections they wanted to review.</a:t>
            </a:r>
          </a:p>
          <a:p>
            <a:pPr>
              <a:spcBef>
                <a:spcPct val="0"/>
              </a:spcBef>
            </a:pPr>
            <a:endParaRPr lang="en-US" sz="800" smtClean="0"/>
          </a:p>
          <a:p>
            <a:pPr>
              <a:spcBef>
                <a:spcPct val="0"/>
              </a:spcBef>
            </a:pPr>
            <a:r>
              <a:rPr lang="en-US" sz="800" b="1" smtClean="0"/>
              <a:t>My second example is in the Materials Science and Engineering Department:  </a:t>
            </a:r>
            <a:r>
              <a:rPr lang="en-US" sz="800" smtClean="0">
                <a:solidFill>
                  <a:srgbClr val="FF0000"/>
                </a:solidFill>
              </a:rPr>
              <a:t>Collaborative Classes</a:t>
            </a:r>
            <a:r>
              <a:rPr lang="en-US" sz="800" smtClean="0"/>
              <a:t>:   A couple of years ago, at a meeting of the Glass Division of the American Ceramic Society, university faculty members were discussing how unfortunate it was that they, individually, didn’t have enough enrollment to teach advanced glass classes. From that discussion was born a virtual collaborative class with enrollments from 10 institutions.  </a:t>
            </a:r>
          </a:p>
          <a:p>
            <a:pPr>
              <a:spcBef>
                <a:spcPct val="0"/>
              </a:spcBef>
            </a:pPr>
            <a:endParaRPr lang="en-US" sz="800" smtClean="0"/>
          </a:p>
          <a:p>
            <a:pPr>
              <a:spcBef>
                <a:spcPct val="0"/>
              </a:spcBef>
            </a:pPr>
            <a:r>
              <a:rPr lang="en-US" sz="800" smtClean="0"/>
              <a:t>Clemson materials science and engineering professor Eric Skaar offered to host the virtual class using Clemson’s Adobe Connect Web conferencing technology.  Each university provided a lecturer who took turns as the primary instructor.  One lecturer, who was on sabbatical, was able to deliver his presentation from the Netherlands.  Instructors found that collaborating across institutions for projects was not only feasible but in some cases preferred by students because of the collaborative environment.  The faculty has now taught the course twice with about 40 students in each section. </a:t>
            </a:r>
          </a:p>
          <a:p>
            <a:pPr>
              <a:spcBef>
                <a:spcPct val="0"/>
              </a:spcBef>
            </a:pPr>
            <a:endParaRPr lang="en-US" sz="800" b="1" smtClean="0"/>
          </a:p>
          <a:p>
            <a:pPr>
              <a:spcBef>
                <a:spcPct val="0"/>
              </a:spcBef>
            </a:pPr>
            <a:r>
              <a:rPr lang="en-US" sz="800" b="1" smtClean="0"/>
              <a:t>My remaining examples are of hybrid classes:  </a:t>
            </a:r>
            <a:r>
              <a:rPr lang="en-US" sz="800" smtClean="0">
                <a:solidFill>
                  <a:srgbClr val="FF0000"/>
                </a:solidFill>
              </a:rPr>
              <a:t>Hybrid Classes</a:t>
            </a:r>
            <a:r>
              <a:rPr lang="en-US" sz="800" smtClean="0"/>
              <a:t>:  The first three of these examples are also from the Materials Science and Engineering Department.  In one of these classes, Materials Processing, adjunct professors from the Savannah River Site are responsible for teaching various sections of the course.  Because of the distance between Clemson and the Savannah River site (120 miles), their lectures were always given remotely.  In a Materials Statistics course, the instructor (who was also housed at the Savannah River site) primarily taught via Adobe Connect and only came to the Clemson campus once every two weeks.  Eric Skaar, for his Electronic Materials class, decided to give Friday lectures to his students so that their weekend time would be more flexible.  My last hybrid example is of some classes that are taught from our CU-ICAR automotive engineering facility near Greenville, SC.  Although considerably less than 120 miles, the 40 miles between our two campuses is enough to warrant these classes being offered simultaneously on the CU-ICAR campus, but also via Adobe Connect so that the Clemson students don’t have to drive to attend the classes.  </a:t>
            </a:r>
          </a:p>
          <a:p>
            <a:pPr>
              <a:spcBef>
                <a:spcPct val="0"/>
              </a:spcBef>
            </a:pPr>
            <a:endParaRPr lang="en-US" sz="800" smtClean="0"/>
          </a:p>
          <a:p>
            <a:pPr>
              <a:spcBef>
                <a:spcPct val="0"/>
              </a:spcBef>
            </a:pPr>
            <a:endParaRPr lang="en-US" sz="90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966F95-5632-4269-B262-72B6AF591BC6}"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defTabSz="931774" fontAlgn="auto">
              <a:spcBef>
                <a:spcPts val="0"/>
              </a:spcBef>
              <a:spcAft>
                <a:spcPts val="0"/>
              </a:spcAft>
              <a:defRPr/>
            </a:pPr>
            <a:r>
              <a:rPr lang="en-US" sz="1400" dirty="0" smtClean="0"/>
              <a:t>Now I am going to tell you about a couple of uses that are not connected to Distance Education but rather show how Adobe Connect can help address particular problems.  </a:t>
            </a:r>
          </a:p>
          <a:p>
            <a:pPr fontAlgn="auto">
              <a:spcBef>
                <a:spcPts val="0"/>
              </a:spcBef>
              <a:spcAft>
                <a:spcPts val="0"/>
              </a:spcAft>
              <a:buFont typeface="Arial" pitchFamily="34" charset="0"/>
              <a:buNone/>
              <a:defRPr/>
            </a:pPr>
            <a:endParaRPr lang="en-US" sz="1400" dirty="0" smtClean="0"/>
          </a:p>
          <a:p>
            <a:pPr fontAlgn="auto">
              <a:spcBef>
                <a:spcPts val="0"/>
              </a:spcBef>
              <a:spcAft>
                <a:spcPts val="0"/>
              </a:spcAft>
              <a:buFont typeface="Arial" pitchFamily="34" charset="0"/>
              <a:buNone/>
              <a:defRPr/>
            </a:pPr>
            <a:r>
              <a:rPr lang="en-US" sz="1400" dirty="0" smtClean="0"/>
              <a:t>Campus Meetings:  The first problem, is that of “campus meetings.”  Meetings on a college campus are the bane of most people’s existence…in large part because of the time and effort it can take to merely get to and from them.  The Clemson campus, while not overly large, does have a number of remote locations.  As our faculty and staff have become more familiar with the use of Adobe Connect for Distance Education purposes, its use for ordinary meeting attendance has increased.  A number of regularly scheduled campus meetings, including our own Department’s Teaching with Technology meeting, are now delivered through an Adobe Connect session.  This enables meeting participants, who otherwise would not be able to attend, to still “be there.”  An added benefit, is the ability to record meeting sessions and save them for future reference.</a:t>
            </a:r>
          </a:p>
          <a:p>
            <a:pPr fontAlgn="auto">
              <a:spcBef>
                <a:spcPts val="0"/>
              </a:spcBef>
              <a:spcAft>
                <a:spcPts val="0"/>
              </a:spcAft>
              <a:buFont typeface="Arial" pitchFamily="34" charset="0"/>
              <a:buNone/>
              <a:defRPr/>
            </a:pPr>
            <a:endParaRPr lang="en-US" sz="1400" dirty="0" smtClean="0"/>
          </a:p>
          <a:p>
            <a:pPr fontAlgn="auto">
              <a:spcBef>
                <a:spcPts val="0"/>
              </a:spcBef>
              <a:spcAft>
                <a:spcPts val="0"/>
              </a:spcAft>
              <a:buFont typeface="Arial" pitchFamily="34" charset="0"/>
              <a:buNone/>
              <a:defRPr/>
            </a:pPr>
            <a:r>
              <a:rPr lang="en-US" sz="1400" dirty="0" smtClean="0"/>
              <a:t>Project Meetings:  On a similar note, the use of Adobe Connect in collaborative  or Project meetings is becoming more common.  Instead of a number of people from different remote locations (such as the various IT groups which are scattered around the Clemson area) driving miles to one location just to work on the schematics of a project, using Adobe Connect and its file and screen sharing capabilities enables the same collaboration to occur while each participant remains in their own office.</a:t>
            </a:r>
          </a:p>
          <a:p>
            <a:pPr fontAlgn="auto">
              <a:spcBef>
                <a:spcPts val="0"/>
              </a:spcBef>
              <a:spcAft>
                <a:spcPts val="0"/>
              </a:spcAft>
              <a:buFont typeface="Arial" pitchFamily="34" charset="0"/>
              <a:buNone/>
              <a:defRPr/>
            </a:pPr>
            <a:endParaRPr lang="en-US" sz="1400" dirty="0" smtClean="0"/>
          </a:p>
          <a:p>
            <a:pPr fontAlgn="auto">
              <a:spcBef>
                <a:spcPts val="0"/>
              </a:spcBef>
              <a:spcAft>
                <a:spcPts val="0"/>
              </a:spcAft>
              <a:buFont typeface="Arial" pitchFamily="34" charset="0"/>
              <a:buNone/>
              <a:defRPr/>
            </a:pPr>
            <a:r>
              <a:rPr lang="en-US" sz="1400" dirty="0" smtClean="0"/>
              <a:t>Virtual Office Hours are another fast growing type of Adobe Connect use.  Not only do Virtual Office Hours benefit students by allowing them to “visit” their professors without actually going to their office, it also allows a professor to offer office hours from their campus office, home, or even when travelling.</a:t>
            </a:r>
          </a:p>
          <a:p>
            <a:pPr fontAlgn="auto">
              <a:spcBef>
                <a:spcPts val="0"/>
              </a:spcBef>
              <a:spcAft>
                <a:spcPts val="0"/>
              </a:spcAft>
              <a:buFont typeface="Arial" pitchFamily="34" charset="0"/>
              <a:buNone/>
              <a:defRPr/>
            </a:pPr>
            <a:endParaRPr lang="en-US" sz="1400" dirty="0" smtClean="0"/>
          </a:p>
          <a:p>
            <a:pPr fontAlgn="auto">
              <a:spcBef>
                <a:spcPts val="0"/>
              </a:spcBef>
              <a:spcAft>
                <a:spcPts val="0"/>
              </a:spcAft>
              <a:defRPr/>
            </a:pPr>
            <a:r>
              <a:rPr lang="en-US" sz="1400" dirty="0" smtClean="0"/>
              <a:t>*note: negative connotations about “chat”…However, the group decided to stop and meet face-to-face instead because the IT project’s client did not want his employees to meet in a “chat room.”</a:t>
            </a:r>
            <a:r>
              <a:rPr lang="en-US" dirty="0" smtClean="0"/>
              <a:t>   </a:t>
            </a:r>
          </a:p>
          <a:p>
            <a:pPr fontAlgn="auto">
              <a:spcBef>
                <a:spcPts val="0"/>
              </a:spcBef>
              <a:spcAft>
                <a:spcPts val="0"/>
              </a:spcAft>
              <a:buFont typeface="Arial" pitchFamily="34" charset="0"/>
              <a:buChar char="•"/>
              <a:defRPr/>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1ED15F-F328-42A1-B919-F8BF67905652}"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buFont typeface="Arial" pitchFamily="34" charset="0"/>
              <a:buNone/>
              <a:defRPr/>
            </a:pPr>
            <a:r>
              <a:rPr lang="en-US" dirty="0" smtClean="0"/>
              <a:t>Another way that Adobe Connect has been successfully used on Clemson’s campus is in the area of computer support.</a:t>
            </a:r>
          </a:p>
          <a:p>
            <a:pPr fontAlgn="auto">
              <a:spcBef>
                <a:spcPts val="0"/>
              </a:spcBef>
              <a:spcAft>
                <a:spcPts val="0"/>
              </a:spcAft>
              <a:buFont typeface="Arial" pitchFamily="34" charset="0"/>
              <a:buChar char="•"/>
              <a:defRPr/>
            </a:pPr>
            <a:endParaRPr lang="en-US" dirty="0" smtClean="0"/>
          </a:p>
          <a:p>
            <a:pPr fontAlgn="auto">
              <a:spcBef>
                <a:spcPts val="0"/>
              </a:spcBef>
              <a:spcAft>
                <a:spcPts val="0"/>
              </a:spcAft>
              <a:buFont typeface="Arial" pitchFamily="34" charset="0"/>
              <a:buChar char="•"/>
              <a:defRPr/>
            </a:pPr>
            <a:r>
              <a:rPr lang="en-US" dirty="0" smtClean="0"/>
              <a:t>At this point, all of our Support Calls are monitored via an Adobe Meeting room which contains pods for:</a:t>
            </a:r>
          </a:p>
          <a:p>
            <a:pPr lvl="1" fontAlgn="auto">
              <a:spcBef>
                <a:spcPts val="0"/>
              </a:spcBef>
              <a:spcAft>
                <a:spcPts val="0"/>
              </a:spcAft>
              <a:buFont typeface="Arial" pitchFamily="34" charset="0"/>
              <a:buChar char="•"/>
              <a:defRPr/>
            </a:pPr>
            <a:r>
              <a:rPr lang="en-US" dirty="0" smtClean="0"/>
              <a:t>Current Outages, Issues Updates and Changes</a:t>
            </a:r>
          </a:p>
          <a:p>
            <a:pPr lvl="1" fontAlgn="auto">
              <a:spcBef>
                <a:spcPts val="0"/>
              </a:spcBef>
              <a:spcAft>
                <a:spcPts val="0"/>
              </a:spcAft>
              <a:buFont typeface="Arial" pitchFamily="34" charset="0"/>
              <a:buChar char="•"/>
              <a:defRPr/>
            </a:pPr>
            <a:r>
              <a:rPr lang="en-US" dirty="0" smtClean="0"/>
              <a:t>Common Support URLs</a:t>
            </a:r>
          </a:p>
          <a:p>
            <a:pPr lvl="1" fontAlgn="auto">
              <a:spcBef>
                <a:spcPts val="0"/>
              </a:spcBef>
              <a:spcAft>
                <a:spcPts val="0"/>
              </a:spcAft>
              <a:buFont typeface="Arial" pitchFamily="34" charset="0"/>
              <a:buChar char="•"/>
              <a:defRPr/>
            </a:pPr>
            <a:r>
              <a:rPr lang="en-US" dirty="0" smtClean="0"/>
              <a:t>Support Chat</a:t>
            </a:r>
          </a:p>
          <a:p>
            <a:pPr lvl="1" fontAlgn="auto">
              <a:spcBef>
                <a:spcPts val="0"/>
              </a:spcBef>
              <a:spcAft>
                <a:spcPts val="0"/>
              </a:spcAft>
              <a:buFont typeface="Arial" pitchFamily="34" charset="0"/>
              <a:buChar char="•"/>
              <a:defRPr/>
            </a:pPr>
            <a:r>
              <a:rPr lang="en-US" dirty="0" smtClean="0"/>
              <a:t>Ticketing Statistics</a:t>
            </a:r>
          </a:p>
          <a:p>
            <a:pPr lvl="1" fontAlgn="auto">
              <a:spcBef>
                <a:spcPts val="0"/>
              </a:spcBef>
              <a:spcAft>
                <a:spcPts val="0"/>
              </a:spcAft>
              <a:buFont typeface="Arial" pitchFamily="34" charset="0"/>
              <a:buChar char="•"/>
              <a:defRPr/>
            </a:pPr>
            <a:r>
              <a:rPr lang="en-US" dirty="0" smtClean="0"/>
              <a:t>Experts Info</a:t>
            </a:r>
          </a:p>
          <a:p>
            <a:pPr fontAlgn="auto">
              <a:spcBef>
                <a:spcPts val="0"/>
              </a:spcBef>
              <a:spcAft>
                <a:spcPts val="0"/>
              </a:spcAft>
              <a:buFont typeface="Arial" pitchFamily="34" charset="0"/>
              <a:buChar char="•"/>
              <a:defRPr/>
            </a:pPr>
            <a:endParaRPr lang="en-US" dirty="0" smtClean="0"/>
          </a:p>
          <a:p>
            <a:pPr fontAlgn="auto">
              <a:spcBef>
                <a:spcPts val="0"/>
              </a:spcBef>
              <a:spcAft>
                <a:spcPts val="0"/>
              </a:spcAft>
              <a:buFont typeface="Arial" pitchFamily="34" charset="0"/>
              <a:buChar char="•"/>
              <a:defRPr/>
            </a:pPr>
            <a:r>
              <a:rPr lang="en-US" dirty="0" smtClean="0"/>
              <a:t>When a ticket comes in that is difficult to resolve via email, customers are offered “live” meeting room support to help them troubleshoot problems</a:t>
            </a:r>
          </a:p>
          <a:p>
            <a:pPr fontAlgn="auto">
              <a:spcBef>
                <a:spcPts val="0"/>
              </a:spcBef>
              <a:spcAft>
                <a:spcPts val="0"/>
              </a:spcAft>
              <a:buFont typeface="Arial" pitchFamily="34" charset="0"/>
              <a:buChar char="•"/>
              <a:defRPr/>
            </a:pPr>
            <a:r>
              <a:rPr lang="en-US" dirty="0" smtClean="0"/>
              <a:t>If a customer can’t use the Chat room at that moment, they can schedule Adobe Connect help at a time that is more convenient for them</a:t>
            </a:r>
          </a:p>
          <a:p>
            <a:pPr fontAlgn="auto">
              <a:spcBef>
                <a:spcPts val="0"/>
              </a:spcBef>
              <a:spcAft>
                <a:spcPts val="0"/>
              </a:spcAft>
              <a:buFont typeface="Arial" pitchFamily="34" charset="0"/>
              <a:buChar char="•"/>
              <a:defRPr/>
            </a:pPr>
            <a:endParaRPr lang="en-US" dirty="0" smtClean="0"/>
          </a:p>
          <a:p>
            <a:pPr fontAlgn="auto">
              <a:spcBef>
                <a:spcPts val="0"/>
              </a:spcBef>
              <a:spcAft>
                <a:spcPts val="0"/>
              </a:spcAft>
              <a:buFont typeface="Arial" pitchFamily="34" charset="0"/>
              <a:buChar char="•"/>
              <a:defRPr/>
            </a:pPr>
            <a:r>
              <a:rPr lang="en-US" dirty="0" smtClean="0"/>
              <a:t>The most positive aspects of using Adobe Connect for computer support are that:</a:t>
            </a:r>
          </a:p>
          <a:p>
            <a:pPr lvl="1" fontAlgn="auto">
              <a:spcBef>
                <a:spcPts val="0"/>
              </a:spcBef>
              <a:spcAft>
                <a:spcPts val="0"/>
              </a:spcAft>
              <a:buFont typeface="Arial" pitchFamily="34" charset="0"/>
              <a:buChar char="•"/>
              <a:defRPr/>
            </a:pPr>
            <a:r>
              <a:rPr lang="en-US" dirty="0" smtClean="0"/>
              <a:t>It cuts down on confusion caused by misunderstood terminology</a:t>
            </a:r>
          </a:p>
          <a:p>
            <a:pPr lvl="1" fontAlgn="auto">
              <a:spcBef>
                <a:spcPts val="0"/>
              </a:spcBef>
              <a:spcAft>
                <a:spcPts val="0"/>
              </a:spcAft>
              <a:buFont typeface="Arial" pitchFamily="34" charset="0"/>
              <a:buChar char="•"/>
              <a:defRPr/>
            </a:pPr>
            <a:r>
              <a:rPr lang="en-US" dirty="0" smtClean="0"/>
              <a:t>The customer can be walked through problem solving on their own computer or, support personnel can demonstrate a correct technique while a customer is watching</a:t>
            </a:r>
          </a:p>
          <a:p>
            <a:pPr lvl="1" fontAlgn="auto">
              <a:spcBef>
                <a:spcPts val="0"/>
              </a:spcBef>
              <a:spcAft>
                <a:spcPts val="0"/>
              </a:spcAft>
              <a:buFont typeface="Arial" pitchFamily="34" charset="0"/>
              <a:buChar char="•"/>
              <a:defRPr/>
            </a:pPr>
            <a:r>
              <a:rPr lang="en-US" dirty="0" smtClean="0"/>
              <a:t>If the customer is not able to resolve their computer issue with verbal instructions, their computer’s control can be “handed over” to a remote support person so that a problem can be fixed quickly.</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CD982E-1CD5-4EFE-860E-A0622A63F1F5}"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fontAlgn="auto">
              <a:spcBef>
                <a:spcPts val="0"/>
              </a:spcBef>
              <a:spcAft>
                <a:spcPts val="0"/>
              </a:spcAft>
              <a:defRPr/>
            </a:pPr>
            <a:r>
              <a:rPr lang="en-US" sz="1500" dirty="0" smtClean="0"/>
              <a:t>The last category of Adobe Connect use addresses a continuing need for our Training Department to reach more clients, more efficiently.  Although CRLT offers a wide variety of Instructor-led Training for faculty, staff and students on Microsoft and Adobe software, Distance Education programs and Blackboard training, it is not unusual for students to either withdraw at the last minute or just not show up for a class.  Typically, their reason is that they got a phone call, or a visitor, or they were unable to leave their office in time to make the start of the class.  </a:t>
            </a:r>
          </a:p>
          <a:p>
            <a:pPr fontAlgn="auto">
              <a:spcBef>
                <a:spcPts val="0"/>
              </a:spcBef>
              <a:spcAft>
                <a:spcPts val="0"/>
              </a:spcAft>
              <a:defRPr/>
            </a:pPr>
            <a:endParaRPr lang="en-US" sz="1500" dirty="0" smtClean="0"/>
          </a:p>
          <a:p>
            <a:pPr fontAlgn="auto">
              <a:spcBef>
                <a:spcPts val="0"/>
              </a:spcBef>
              <a:spcAft>
                <a:spcPts val="0"/>
              </a:spcAft>
              <a:defRPr/>
            </a:pPr>
            <a:r>
              <a:rPr lang="en-US" sz="1500" dirty="0" smtClean="0"/>
              <a:t>To help address this problem, we now use Adobe Connect to supplement our normal training in three ways: </a:t>
            </a:r>
          </a:p>
          <a:p>
            <a:pPr fontAlgn="auto">
              <a:spcBef>
                <a:spcPts val="0"/>
              </a:spcBef>
              <a:spcAft>
                <a:spcPts val="0"/>
              </a:spcAft>
              <a:defRPr/>
            </a:pPr>
            <a:endParaRPr lang="en-US" sz="1500" dirty="0" smtClean="0"/>
          </a:p>
          <a:p>
            <a:pPr fontAlgn="auto">
              <a:spcBef>
                <a:spcPts val="0"/>
              </a:spcBef>
              <a:spcAft>
                <a:spcPts val="0"/>
              </a:spcAft>
              <a:defRPr/>
            </a:pPr>
            <a:r>
              <a:rPr lang="en-US" sz="1500" dirty="0" smtClean="0"/>
              <a:t>The first was the implementation of a pilot program this past fall called Tech Talks:  </a:t>
            </a:r>
          </a:p>
          <a:p>
            <a:pPr fontAlgn="auto">
              <a:spcBef>
                <a:spcPts val="0"/>
              </a:spcBef>
              <a:spcAft>
                <a:spcPts val="0"/>
              </a:spcAft>
              <a:defRPr/>
            </a:pPr>
            <a:endParaRPr lang="en-US" sz="1500" dirty="0" smtClean="0"/>
          </a:p>
          <a:p>
            <a:pPr fontAlgn="auto">
              <a:spcBef>
                <a:spcPts val="0"/>
              </a:spcBef>
              <a:spcAft>
                <a:spcPts val="0"/>
              </a:spcAft>
              <a:defRPr/>
            </a:pPr>
            <a:r>
              <a:rPr lang="en-US" sz="1500" dirty="0" smtClean="0"/>
              <a:t>Tech Talk offered convenient Online Demonstrations of various techniques or tips on technical topics; each Tech Talk was 15-30 minutes long, was followed by a question and answer session, included the use of polls, and were recorded for future reference)</a:t>
            </a:r>
          </a:p>
          <a:p>
            <a:pPr fontAlgn="auto">
              <a:spcBef>
                <a:spcPts val="0"/>
              </a:spcBef>
              <a:spcAft>
                <a:spcPts val="0"/>
              </a:spcAft>
              <a:defRPr/>
            </a:pPr>
            <a:endParaRPr lang="en-US" sz="1500" dirty="0" smtClean="0"/>
          </a:p>
          <a:p>
            <a:pPr fontAlgn="auto">
              <a:spcBef>
                <a:spcPts val="0"/>
              </a:spcBef>
              <a:spcAft>
                <a:spcPts val="0"/>
              </a:spcAft>
              <a:defRPr/>
            </a:pPr>
            <a:r>
              <a:rPr lang="en-US" sz="1500" dirty="0" smtClean="0"/>
              <a:t>Two other areas of support are also now offered online; the first being…</a:t>
            </a:r>
          </a:p>
          <a:p>
            <a:pPr fontAlgn="auto">
              <a:spcBef>
                <a:spcPts val="0"/>
              </a:spcBef>
              <a:spcAft>
                <a:spcPts val="0"/>
              </a:spcAft>
              <a:defRPr/>
            </a:pPr>
            <a:endParaRPr lang="en-US" sz="1500" dirty="0" smtClean="0"/>
          </a:p>
          <a:p>
            <a:pPr fontAlgn="auto">
              <a:spcBef>
                <a:spcPts val="0"/>
              </a:spcBef>
              <a:spcAft>
                <a:spcPts val="0"/>
              </a:spcAft>
              <a:defRPr/>
            </a:pPr>
            <a:r>
              <a:rPr lang="en-US" sz="1500" dirty="0" smtClean="0"/>
              <a:t>Follow-up Training:  additional sessions to extend or clarify in-class training</a:t>
            </a:r>
          </a:p>
          <a:p>
            <a:pPr fontAlgn="auto">
              <a:spcBef>
                <a:spcPts val="0"/>
              </a:spcBef>
              <a:spcAft>
                <a:spcPts val="0"/>
              </a:spcAft>
              <a:defRPr/>
            </a:pPr>
            <a:endParaRPr lang="en-US" sz="1500" dirty="0" smtClean="0"/>
          </a:p>
          <a:p>
            <a:pPr fontAlgn="auto">
              <a:spcBef>
                <a:spcPts val="0"/>
              </a:spcBef>
              <a:spcAft>
                <a:spcPts val="0"/>
              </a:spcAft>
              <a:defRPr/>
            </a:pPr>
            <a:r>
              <a:rPr lang="en-US" sz="1500" dirty="0" smtClean="0"/>
              <a:t>And the second being…</a:t>
            </a:r>
          </a:p>
          <a:p>
            <a:pPr fontAlgn="auto">
              <a:spcBef>
                <a:spcPts val="0"/>
              </a:spcBef>
              <a:spcAft>
                <a:spcPts val="0"/>
              </a:spcAft>
              <a:defRPr/>
            </a:pPr>
            <a:endParaRPr lang="en-US" sz="1500" dirty="0" smtClean="0"/>
          </a:p>
          <a:p>
            <a:pPr fontAlgn="auto">
              <a:spcBef>
                <a:spcPts val="0"/>
              </a:spcBef>
              <a:spcAft>
                <a:spcPts val="0"/>
              </a:spcAft>
              <a:defRPr/>
            </a:pPr>
            <a:r>
              <a:rPr lang="en-US" sz="1500" dirty="0" smtClean="0"/>
              <a:t>Software Support:  Remote help with the Software we train and support</a:t>
            </a: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A47B8F-3E8E-46B1-85BD-2D84B5544C64}"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B4DDEE-488A-455B-A781-02892D3244A3}" type="datetimeFigureOut">
              <a:rPr lang="en-US"/>
              <a:pPr>
                <a:defRPr/>
              </a:pPr>
              <a:t>9/22/2009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299E30-4C9B-463F-A7DF-0B5DCC498C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79D478-F45D-464F-88A8-F9ED6BD8B1AE}" type="datetimeFigureOut">
              <a:rPr lang="en-US"/>
              <a:pPr>
                <a:defRPr/>
              </a:pPr>
              <a:t>9/22/2009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5E9D45-4073-49CA-B4EA-0D43F4C379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619BCD-9AA5-450A-B74A-46731CF14497}" type="datetimeFigureOut">
              <a:rPr lang="en-US"/>
              <a:pPr>
                <a:defRPr/>
              </a:pPr>
              <a:t>9/22/2009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DAE6B7-0D14-4424-A299-18CF780B03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233620-04CB-4B74-9511-D3E32A3BDEC1}" type="datetimeFigureOut">
              <a:rPr lang="en-US"/>
              <a:pPr>
                <a:defRPr/>
              </a:pPr>
              <a:t>9/22/2009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F0330E-CD4A-42FB-ABF6-C9A94AAE91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40611B-223A-4792-9383-5A2B15CC6BDA}" type="datetimeFigureOut">
              <a:rPr lang="en-US"/>
              <a:pPr>
                <a:defRPr/>
              </a:pPr>
              <a:t>9/22/2009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83CDF7-D4C1-4FF9-9925-57E380B007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52280F-B7D3-4662-9FE6-EBA3DFB5AAC2}" type="datetimeFigureOut">
              <a:rPr lang="en-US"/>
              <a:pPr>
                <a:defRPr/>
              </a:pPr>
              <a:t>9/22/2009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457D02-6A78-4D31-925F-9AD01FF047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372B12-456D-4EC8-9744-F7F7B6A56B17}" type="datetimeFigureOut">
              <a:rPr lang="en-US"/>
              <a:pPr>
                <a:defRPr/>
              </a:pPr>
              <a:t>9/22/2009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34E830-C856-4158-983B-8420D26EBE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B4EF58-4A83-4EB4-8164-AEF8EBDAE4BC}" type="datetimeFigureOut">
              <a:rPr lang="en-US"/>
              <a:pPr>
                <a:defRPr/>
              </a:pPr>
              <a:t>9/22/2009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6C4CCC-B9D6-4BF5-B356-D6F48080E0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3DFFEE-4C81-4371-A27C-8CDF239A7459}" type="datetimeFigureOut">
              <a:rPr lang="en-US"/>
              <a:pPr>
                <a:defRPr/>
              </a:pPr>
              <a:t>9/22/2009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02327A5-54F1-4307-B0DB-DDB72D5428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0AC1FE-E8BA-40EF-966C-2E6BCEAEB193}" type="datetimeFigureOut">
              <a:rPr lang="en-US"/>
              <a:pPr>
                <a:defRPr/>
              </a:pPr>
              <a:t>9/22/2009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D13695-BF06-4185-B665-9C3B7C18FB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AA8BF9-79B6-4311-9F31-0257E48A8485}" type="datetimeFigureOut">
              <a:rPr lang="en-US"/>
              <a:pPr>
                <a:defRPr/>
              </a:pPr>
              <a:t>9/22/2009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EC984F-72E1-47B5-B658-361DACBD76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7000">
              <a:schemeClr val="bg1"/>
            </a:gs>
          </a:gsLst>
          <a:lin ang="189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FFFB6BE-F461-41DD-B778-B0E53B6B153D}" type="datetimeFigureOut">
              <a:rPr lang="en-US"/>
              <a:pPr>
                <a:defRPr/>
              </a:pPr>
              <a:t>9/22/2009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4EC3426-A40E-4CE6-9655-ED0496DDE8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g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3" name="Cube 2"/>
          <p:cNvSpPr/>
          <p:nvPr/>
        </p:nvSpPr>
        <p:spPr>
          <a:xfrm>
            <a:off x="914400" y="1981200"/>
            <a:ext cx="1828800" cy="1884363"/>
          </a:xfrm>
          <a:prstGeom prst="cube">
            <a:avLst/>
          </a:prstGeom>
          <a:blipFill>
            <a:blip r:embed="rId4"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Cube 4"/>
          <p:cNvSpPr/>
          <p:nvPr/>
        </p:nvSpPr>
        <p:spPr>
          <a:xfrm>
            <a:off x="3581400" y="4419600"/>
            <a:ext cx="1828800" cy="1890713"/>
          </a:xfrm>
          <a:prstGeom prst="cube">
            <a:avLst/>
          </a:prstGeom>
          <a:blipFill>
            <a:blip r:embed="rId5"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ube 6"/>
          <p:cNvSpPr/>
          <p:nvPr/>
        </p:nvSpPr>
        <p:spPr>
          <a:xfrm>
            <a:off x="6705600" y="3657600"/>
            <a:ext cx="1828800" cy="1884363"/>
          </a:xfrm>
          <a:prstGeom prst="cube">
            <a:avLst/>
          </a:prstGeom>
          <a:blipFill>
            <a:blip r:embed="rId6"/>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Cube 5"/>
          <p:cNvSpPr/>
          <p:nvPr/>
        </p:nvSpPr>
        <p:spPr>
          <a:xfrm>
            <a:off x="5181600" y="2590800"/>
            <a:ext cx="1828800" cy="1884363"/>
          </a:xfrm>
          <a:prstGeom prst="cube">
            <a:avLst/>
          </a:prstGeom>
          <a:blipFill>
            <a:blip r:embed="rId7"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Cube 3"/>
          <p:cNvSpPr/>
          <p:nvPr/>
        </p:nvSpPr>
        <p:spPr>
          <a:xfrm>
            <a:off x="2667000" y="2819400"/>
            <a:ext cx="1828800" cy="1884363"/>
          </a:xfrm>
          <a:prstGeom prst="cube">
            <a:avLst/>
          </a:prstGeom>
          <a:blipFill>
            <a:blip r:embed="rId8"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200400" y="1143000"/>
            <a:ext cx="4343400" cy="830263"/>
          </a:xfrm>
          <a:prstGeom prst="rect">
            <a:avLst/>
          </a:prstGeom>
          <a:noFill/>
        </p:spPr>
        <p:txBody>
          <a:bodyPr>
            <a:spAutoFit/>
          </a:bodyPr>
          <a:lstStyle/>
          <a:p>
            <a:pPr algn="ctr" fontAlgn="auto">
              <a:spcBef>
                <a:spcPts val="0"/>
              </a:spcBef>
              <a:spcAft>
                <a:spcPts val="0"/>
              </a:spcAft>
              <a:defRPr/>
            </a:pPr>
            <a:r>
              <a:rPr lang="en-US" sz="1600" i="1" dirty="0">
                <a:solidFill>
                  <a:schemeClr val="accent1">
                    <a:lumMod val="50000"/>
                  </a:schemeClr>
                </a:solidFill>
                <a:latin typeface="+mn-lt"/>
              </a:rPr>
              <a:t>How Clemson University uses Adobe Connect to facilitate Distance Education, Meetings, Support and Online Training</a:t>
            </a:r>
            <a:endParaRPr lang="en-US" sz="1600" i="1" dirty="0">
              <a:solidFill>
                <a:schemeClr val="accent1">
                  <a:lumMod val="50000"/>
                </a:schemeClr>
              </a:solidFill>
              <a:latin typeface="+mn-lt"/>
            </a:endParaRPr>
          </a:p>
        </p:txBody>
      </p:sp>
      <p:sp>
        <p:nvSpPr>
          <p:cNvPr id="16" name="TextBox 15"/>
          <p:cNvSpPr txBox="1"/>
          <p:nvPr/>
        </p:nvSpPr>
        <p:spPr>
          <a:xfrm>
            <a:off x="5715000" y="5791200"/>
            <a:ext cx="3429000" cy="830263"/>
          </a:xfrm>
          <a:prstGeom prst="rect">
            <a:avLst/>
          </a:prstGeom>
          <a:noFill/>
        </p:spPr>
        <p:txBody>
          <a:bodyPr>
            <a:spAutoFit/>
          </a:bodyPr>
          <a:lstStyle/>
          <a:p>
            <a:pPr algn="ctr" fontAlgn="auto">
              <a:spcBef>
                <a:spcPts val="0"/>
              </a:spcBef>
              <a:spcAft>
                <a:spcPts val="0"/>
              </a:spcAft>
              <a:defRPr/>
            </a:pPr>
            <a:r>
              <a:rPr lang="en-US" sz="1200" b="1" i="1" dirty="0">
                <a:solidFill>
                  <a:schemeClr val="accent1">
                    <a:lumMod val="50000"/>
                  </a:schemeClr>
                </a:solidFill>
                <a:latin typeface="+mn-lt"/>
              </a:rPr>
              <a:t>Jan Lay and Steve Nodine</a:t>
            </a:r>
          </a:p>
          <a:p>
            <a:pPr algn="ctr" fontAlgn="auto">
              <a:spcBef>
                <a:spcPts val="0"/>
              </a:spcBef>
              <a:spcAft>
                <a:spcPts val="0"/>
              </a:spcAft>
              <a:defRPr/>
            </a:pPr>
            <a:r>
              <a:rPr lang="en-US" sz="1200" i="1" dirty="0">
                <a:solidFill>
                  <a:schemeClr val="accent1">
                    <a:lumMod val="50000"/>
                  </a:schemeClr>
                </a:solidFill>
                <a:latin typeface="+mn-lt"/>
              </a:rPr>
              <a:t>Customer Relations and Learning Technology</a:t>
            </a:r>
          </a:p>
          <a:p>
            <a:pPr algn="ctr" fontAlgn="auto">
              <a:spcBef>
                <a:spcPts val="0"/>
              </a:spcBef>
              <a:spcAft>
                <a:spcPts val="0"/>
              </a:spcAft>
              <a:defRPr/>
            </a:pPr>
            <a:r>
              <a:rPr lang="en-US" sz="1200" i="1" dirty="0">
                <a:solidFill>
                  <a:schemeClr val="accent1">
                    <a:lumMod val="50000"/>
                  </a:schemeClr>
                </a:solidFill>
                <a:latin typeface="+mn-lt"/>
              </a:rPr>
              <a:t>Clemson Computing and Information Technology</a:t>
            </a:r>
          </a:p>
          <a:p>
            <a:pPr algn="ctr" fontAlgn="auto">
              <a:spcBef>
                <a:spcPts val="0"/>
              </a:spcBef>
              <a:spcAft>
                <a:spcPts val="0"/>
              </a:spcAft>
              <a:defRPr/>
            </a:pPr>
            <a:r>
              <a:rPr lang="en-US" sz="1200" i="1" dirty="0">
                <a:solidFill>
                  <a:schemeClr val="accent1">
                    <a:lumMod val="50000"/>
                  </a:schemeClr>
                </a:solidFill>
                <a:latin typeface="+mn-lt"/>
              </a:rPr>
              <a:t>Clemson, SC  USA</a:t>
            </a:r>
            <a:endParaRPr lang="en-US" sz="1200" i="1" dirty="0">
              <a:solidFill>
                <a:schemeClr val="accent1">
                  <a:lumMod val="50000"/>
                </a:schemeClr>
              </a:solidFill>
              <a:latin typeface="+mn-lt"/>
            </a:endParaRPr>
          </a:p>
        </p:txBody>
      </p:sp>
      <p:sp>
        <p:nvSpPr>
          <p:cNvPr id="14345" name="TextBox 23"/>
          <p:cNvSpPr txBox="1">
            <a:spLocks noChangeArrowheads="1"/>
          </p:cNvSpPr>
          <p:nvPr/>
        </p:nvSpPr>
        <p:spPr bwMode="auto">
          <a:xfrm>
            <a:off x="2590800" y="381000"/>
            <a:ext cx="5989638" cy="769938"/>
          </a:xfrm>
          <a:prstGeom prst="rect">
            <a:avLst/>
          </a:prstGeom>
          <a:noFill/>
          <a:ln w="9525">
            <a:noFill/>
            <a:miter lim="800000"/>
            <a:headEnd/>
            <a:tailEnd/>
          </a:ln>
        </p:spPr>
        <p:txBody>
          <a:bodyPr wrap="none">
            <a:spAutoFit/>
          </a:bodyPr>
          <a:lstStyle/>
          <a:p>
            <a:r>
              <a:rPr lang="en-US" sz="4400" b="1">
                <a:latin typeface="Arial Rounded MT Bold" pitchFamily="34" charset="0"/>
              </a:rPr>
              <a:t>Let’s Get Connected!</a:t>
            </a:r>
          </a:p>
        </p:txBody>
      </p:sp>
      <p:sp>
        <p:nvSpPr>
          <p:cNvPr id="27" name="Cube 26"/>
          <p:cNvSpPr/>
          <p:nvPr/>
        </p:nvSpPr>
        <p:spPr>
          <a:xfrm>
            <a:off x="228600" y="228600"/>
            <a:ext cx="1828800" cy="1884363"/>
          </a:xfrm>
          <a:prstGeom prst="cube">
            <a:avLst/>
          </a:prstGeom>
          <a:blipFill>
            <a:blip r:embed="rId9"/>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347" name="Group 16"/>
          <p:cNvGrpSpPr>
            <a:grpSpLocks/>
          </p:cNvGrpSpPr>
          <p:nvPr/>
        </p:nvGrpSpPr>
        <p:grpSpPr bwMode="auto">
          <a:xfrm>
            <a:off x="76200" y="5334000"/>
            <a:ext cx="1662113" cy="1447800"/>
            <a:chOff x="228600" y="4648200"/>
            <a:chExt cx="2362200" cy="2057400"/>
          </a:xfrm>
        </p:grpSpPr>
        <p:sp>
          <p:nvSpPr>
            <p:cNvPr id="14" name="Cube 13"/>
            <p:cNvSpPr/>
            <p:nvPr/>
          </p:nvSpPr>
          <p:spPr>
            <a:xfrm>
              <a:off x="228600" y="4648200"/>
              <a:ext cx="2362200" cy="2057400"/>
            </a:xfrm>
            <a:prstGeom prst="cube">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9" name="Picture 5"/>
            <p:cNvPicPr>
              <a:picLocks noChangeAspect="1" noChangeArrowheads="1"/>
            </p:cNvPicPr>
            <p:nvPr/>
          </p:nvPicPr>
          <p:blipFill>
            <a:blip r:embed="rId10"/>
            <a:srcRect/>
            <a:stretch>
              <a:fillRect/>
            </a:stretch>
          </p:blipFill>
          <p:spPr bwMode="auto">
            <a:xfrm>
              <a:off x="300160" y="5226313"/>
              <a:ext cx="1704894" cy="1446451"/>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be 22"/>
          <p:cNvSpPr/>
          <p:nvPr/>
        </p:nvSpPr>
        <p:spPr>
          <a:xfrm>
            <a:off x="228600" y="228600"/>
            <a:ext cx="1828800" cy="1884363"/>
          </a:xfrm>
          <a:prstGeom prst="cube">
            <a:avLst/>
          </a:prstGeom>
          <a:blipFill>
            <a:blip r:embed="rId3"/>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6705600" y="4419600"/>
            <a:ext cx="2286000" cy="2286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700"/>
              </a:lnSpc>
              <a:spcBef>
                <a:spcPts val="0"/>
              </a:spcBef>
              <a:spcAft>
                <a:spcPts val="0"/>
              </a:spcAft>
              <a:defRPr/>
            </a:pPr>
            <a:r>
              <a:rPr lang="en-US" dirty="0">
                <a:solidFill>
                  <a:schemeClr val="accent1">
                    <a:lumMod val="50000"/>
                  </a:schemeClr>
                </a:solidFill>
                <a:latin typeface="Arial Rounded MT Bold" pitchFamily="34" charset="0"/>
              </a:rPr>
              <a:t/>
            </a:r>
            <a:br>
              <a:rPr lang="en-US" dirty="0">
                <a:solidFill>
                  <a:schemeClr val="accent1">
                    <a:lumMod val="50000"/>
                  </a:schemeClr>
                </a:solidFill>
                <a:latin typeface="Arial Rounded MT Bold" pitchFamily="34" charset="0"/>
              </a:rPr>
            </a:br>
            <a:r>
              <a:rPr lang="en-US" dirty="0">
                <a:solidFill>
                  <a:schemeClr val="accent1">
                    <a:lumMod val="50000"/>
                  </a:schemeClr>
                </a:solidFill>
                <a:latin typeface="Arial Rounded MT Bold" pitchFamily="34" charset="0"/>
              </a:rPr>
              <a:t>“One-off” Classes</a:t>
            </a:r>
          </a:p>
          <a:p>
            <a:pPr algn="ctr" fontAlgn="auto">
              <a:lnSpc>
                <a:spcPts val="1700"/>
              </a:lnSpc>
              <a:spcBef>
                <a:spcPts val="0"/>
              </a:spcBef>
              <a:spcAft>
                <a:spcPts val="0"/>
              </a:spcAft>
              <a:defRPr/>
            </a:pPr>
            <a:endParaRPr lang="en-US" dirty="0">
              <a:solidFill>
                <a:schemeClr val="accent1">
                  <a:lumMod val="50000"/>
                </a:schemeClr>
              </a:solidFill>
              <a:latin typeface="Arial Rounded MT Bold" pitchFamily="34" charset="0"/>
            </a:endParaRPr>
          </a:p>
          <a:p>
            <a:pPr algn="ctr" fontAlgn="auto">
              <a:lnSpc>
                <a:spcPts val="1700"/>
              </a:lnSpc>
              <a:spcBef>
                <a:spcPts val="0"/>
              </a:spcBef>
              <a:spcAft>
                <a:spcPts val="0"/>
              </a:spcAft>
              <a:defRPr/>
            </a:pPr>
            <a:r>
              <a:rPr lang="en-US" dirty="0">
                <a:solidFill>
                  <a:schemeClr val="accent1">
                    <a:lumMod val="50000"/>
                  </a:schemeClr>
                </a:solidFill>
                <a:latin typeface="Arial Rounded MT Bold" pitchFamily="34" charset="0"/>
              </a:rPr>
              <a:t>In-class Use</a:t>
            </a:r>
          </a:p>
          <a:p>
            <a:pPr algn="ctr" fontAlgn="auto">
              <a:lnSpc>
                <a:spcPts val="1700"/>
              </a:lnSpc>
              <a:spcBef>
                <a:spcPts val="0"/>
              </a:spcBef>
              <a:spcAft>
                <a:spcPts val="0"/>
              </a:spcAft>
              <a:defRPr/>
            </a:pPr>
            <a:endParaRPr lang="en-US" dirty="0">
              <a:solidFill>
                <a:schemeClr val="accent1">
                  <a:lumMod val="50000"/>
                </a:schemeClr>
              </a:solidFill>
              <a:latin typeface="Arial Rounded MT Bold" pitchFamily="34" charset="0"/>
            </a:endParaRPr>
          </a:p>
          <a:p>
            <a:pPr algn="ctr" fontAlgn="auto">
              <a:spcBef>
                <a:spcPts val="0"/>
              </a:spcBef>
              <a:spcAft>
                <a:spcPts val="0"/>
              </a:spcAft>
              <a:defRPr/>
            </a:pPr>
            <a:r>
              <a:rPr lang="en-US" dirty="0">
                <a:solidFill>
                  <a:schemeClr val="accent1">
                    <a:lumMod val="50000"/>
                  </a:schemeClr>
                </a:solidFill>
                <a:latin typeface="Arial Rounded MT Bold" pitchFamily="34" charset="0"/>
              </a:rPr>
              <a:t>Study Materials</a:t>
            </a:r>
          </a:p>
          <a:p>
            <a:pPr algn="ctr" fontAlgn="auto">
              <a:spcBef>
                <a:spcPts val="0"/>
              </a:spcBef>
              <a:spcAft>
                <a:spcPts val="0"/>
              </a:spcAft>
              <a:defRPr/>
            </a:pPr>
            <a:endParaRPr lang="en-US" dirty="0">
              <a:solidFill>
                <a:schemeClr val="accent1">
                  <a:lumMod val="50000"/>
                </a:schemeClr>
              </a:solidFill>
              <a:latin typeface="Arial Rounded MT Bold" pitchFamily="34" charset="0"/>
            </a:endParaRPr>
          </a:p>
        </p:txBody>
      </p:sp>
      <p:pic>
        <p:nvPicPr>
          <p:cNvPr id="1028" name="Picture 4" descr="http://cache.daylife.com/imageserve/01bMba45JO5Dg/610x.jpg"/>
          <p:cNvPicPr>
            <a:picLocks noChangeAspect="1" noChangeArrowheads="1"/>
          </p:cNvPicPr>
          <p:nvPr/>
        </p:nvPicPr>
        <p:blipFill>
          <a:blip r:embed="rId4"/>
          <a:srcRect/>
          <a:stretch>
            <a:fillRect/>
          </a:stretch>
        </p:blipFill>
        <p:spPr bwMode="auto">
          <a:xfrm rot="21353911">
            <a:off x="296863" y="2600325"/>
            <a:ext cx="2484437" cy="1997075"/>
          </a:xfrm>
          <a:prstGeom prst="rect">
            <a:avLst/>
          </a:prstGeom>
          <a:ln>
            <a:solidFill>
              <a:srgbClr val="7030A0"/>
            </a:solidFill>
          </a:ln>
          <a:effectLst>
            <a:outerShdw blurRad="292100" dist="139700" dir="2700000" algn="tl" rotWithShape="0">
              <a:srgbClr val="333333">
                <a:alpha val="65000"/>
              </a:srgbClr>
            </a:outerShdw>
          </a:effectLst>
        </p:spPr>
      </p:pic>
      <p:pic>
        <p:nvPicPr>
          <p:cNvPr id="1030" name="Picture 6" descr="http://rt69.co.uk/pc/pics/camstudio_record_button.png"/>
          <p:cNvPicPr>
            <a:picLocks noChangeAspect="1" noChangeArrowheads="1"/>
          </p:cNvPicPr>
          <p:nvPr/>
        </p:nvPicPr>
        <p:blipFill>
          <a:blip r:embed="rId5"/>
          <a:srcRect/>
          <a:stretch>
            <a:fillRect/>
          </a:stretch>
        </p:blipFill>
        <p:spPr bwMode="auto">
          <a:xfrm rot="20396651">
            <a:off x="6432550" y="2165350"/>
            <a:ext cx="1843088" cy="1843088"/>
          </a:xfrm>
          <a:prstGeom prst="rect">
            <a:avLst/>
          </a:prstGeom>
          <a:ln>
            <a:noFill/>
          </a:ln>
          <a:effectLst>
            <a:outerShdw blurRad="292100" dist="139700" dir="2700000" algn="tl" rotWithShape="0">
              <a:srgbClr val="333333">
                <a:alpha val="65000"/>
              </a:srgbClr>
            </a:outerShdw>
          </a:effectLst>
        </p:spPr>
      </p:pic>
      <p:pic>
        <p:nvPicPr>
          <p:cNvPr id="1031" name="Picture 7"/>
          <p:cNvPicPr>
            <a:picLocks noChangeAspect="1" noChangeArrowheads="1"/>
          </p:cNvPicPr>
          <p:nvPr/>
        </p:nvPicPr>
        <p:blipFill>
          <a:blip r:embed="rId6"/>
          <a:srcRect/>
          <a:stretch>
            <a:fillRect/>
          </a:stretch>
        </p:blipFill>
        <p:spPr bwMode="auto">
          <a:xfrm rot="375860">
            <a:off x="3384550" y="2860675"/>
            <a:ext cx="2333625" cy="3511550"/>
          </a:xfrm>
          <a:prstGeom prst="rect">
            <a:avLst/>
          </a:prstGeom>
          <a:ln>
            <a:solidFill>
              <a:srgbClr val="7030A0"/>
            </a:solid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7">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11" name="Rectangle 10"/>
          <p:cNvSpPr/>
          <p:nvPr/>
        </p:nvSpPr>
        <p:spPr>
          <a:xfrm>
            <a:off x="2133601" y="228600"/>
            <a:ext cx="6781800" cy="144780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8" name="TextBox 11"/>
          <p:cNvSpPr txBox="1">
            <a:spLocks noChangeArrowheads="1"/>
          </p:cNvSpPr>
          <p:nvPr/>
        </p:nvSpPr>
        <p:spPr bwMode="auto">
          <a:xfrm>
            <a:off x="2133600" y="414338"/>
            <a:ext cx="5829300" cy="1076325"/>
          </a:xfrm>
          <a:prstGeom prst="rect">
            <a:avLst/>
          </a:prstGeom>
          <a:noFill/>
          <a:ln w="9525">
            <a:noFill/>
            <a:miter lim="800000"/>
            <a:headEnd/>
            <a:tailEnd/>
          </a:ln>
        </p:spPr>
        <p:txBody>
          <a:bodyPr>
            <a:spAutoFit/>
          </a:bodyPr>
          <a:lstStyle/>
          <a:p>
            <a:pPr algn="ctr"/>
            <a:r>
              <a:rPr lang="en-US" sz="3200" b="1">
                <a:latin typeface="Arial Rounded MT Bold" pitchFamily="34" charset="0"/>
              </a:rPr>
              <a:t>Innovative Uses Of </a:t>
            </a:r>
          </a:p>
          <a:p>
            <a:pPr algn="ctr"/>
            <a:r>
              <a:rPr lang="en-US" sz="3200" b="1">
                <a:latin typeface="Arial Rounded MT Bold" pitchFamily="34" charset="0"/>
              </a:rPr>
              <a:t>Adobe Connect</a:t>
            </a:r>
            <a:endParaRPr lang="en-US" sz="2400" b="1">
              <a:latin typeface="Arial Rounded MT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be 22"/>
          <p:cNvSpPr/>
          <p:nvPr/>
        </p:nvSpPr>
        <p:spPr>
          <a:xfrm>
            <a:off x="228600" y="228600"/>
            <a:ext cx="1828800" cy="1884363"/>
          </a:xfrm>
          <a:prstGeom prst="cube">
            <a:avLst/>
          </a:prstGeom>
          <a:blipFill>
            <a:blip r:embed="rId3"/>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11" name="Rectangle 10"/>
          <p:cNvSpPr/>
          <p:nvPr/>
        </p:nvSpPr>
        <p:spPr>
          <a:xfrm>
            <a:off x="2133601" y="228600"/>
            <a:ext cx="6781800" cy="144780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2" name="TextBox 11"/>
          <p:cNvSpPr txBox="1">
            <a:spLocks noChangeArrowheads="1"/>
          </p:cNvSpPr>
          <p:nvPr/>
        </p:nvSpPr>
        <p:spPr bwMode="auto">
          <a:xfrm>
            <a:off x="2133600" y="414338"/>
            <a:ext cx="5829300" cy="1076325"/>
          </a:xfrm>
          <a:prstGeom prst="rect">
            <a:avLst/>
          </a:prstGeom>
          <a:noFill/>
          <a:ln w="9525">
            <a:noFill/>
            <a:miter lim="800000"/>
            <a:headEnd/>
            <a:tailEnd/>
          </a:ln>
        </p:spPr>
        <p:txBody>
          <a:bodyPr>
            <a:spAutoFit/>
          </a:bodyPr>
          <a:lstStyle/>
          <a:p>
            <a:pPr algn="ctr"/>
            <a:r>
              <a:rPr lang="en-US" sz="3200" b="1">
                <a:latin typeface="Arial Rounded MT Bold" pitchFamily="34" charset="0"/>
              </a:rPr>
              <a:t>More Innovative Uses Of </a:t>
            </a:r>
          </a:p>
          <a:p>
            <a:pPr algn="ctr"/>
            <a:r>
              <a:rPr lang="en-US" sz="3200" b="1">
                <a:latin typeface="Arial Rounded MT Bold" pitchFamily="34" charset="0"/>
              </a:rPr>
              <a:t>Adobe Connect</a:t>
            </a:r>
            <a:endParaRPr lang="en-US" sz="2400" b="1">
              <a:latin typeface="Arial Rounded MT Bold" pitchFamily="34" charset="0"/>
            </a:endParaRPr>
          </a:p>
        </p:txBody>
      </p:sp>
      <p:sp>
        <p:nvSpPr>
          <p:cNvPr id="13" name="Rectangle 12"/>
          <p:cNvSpPr/>
          <p:nvPr/>
        </p:nvSpPr>
        <p:spPr>
          <a:xfrm>
            <a:off x="6705600" y="4419600"/>
            <a:ext cx="2286000" cy="2286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700"/>
              </a:lnSpc>
              <a:spcBef>
                <a:spcPts val="0"/>
              </a:spcBef>
              <a:spcAft>
                <a:spcPts val="0"/>
              </a:spcAft>
              <a:defRPr/>
            </a:pPr>
            <a:r>
              <a:rPr lang="en-US" dirty="0">
                <a:solidFill>
                  <a:schemeClr val="accent1">
                    <a:lumMod val="50000"/>
                  </a:schemeClr>
                </a:solidFill>
                <a:latin typeface="Arial Rounded MT Bold" pitchFamily="34" charset="0"/>
              </a:rPr>
              <a:t/>
            </a:r>
            <a:br>
              <a:rPr lang="en-US" dirty="0">
                <a:solidFill>
                  <a:schemeClr val="accent1">
                    <a:lumMod val="50000"/>
                  </a:schemeClr>
                </a:solidFill>
                <a:latin typeface="Arial Rounded MT Bold" pitchFamily="34" charset="0"/>
              </a:rPr>
            </a:br>
            <a:r>
              <a:rPr lang="en-US" dirty="0">
                <a:solidFill>
                  <a:schemeClr val="accent1">
                    <a:lumMod val="50000"/>
                  </a:schemeClr>
                </a:solidFill>
                <a:latin typeface="Arial Rounded MT Bold" pitchFamily="34" charset="0"/>
              </a:rPr>
              <a:t>Webinars</a:t>
            </a:r>
          </a:p>
          <a:p>
            <a:pPr algn="ctr" fontAlgn="auto">
              <a:lnSpc>
                <a:spcPts val="1700"/>
              </a:lnSpc>
              <a:spcBef>
                <a:spcPts val="0"/>
              </a:spcBef>
              <a:spcAft>
                <a:spcPts val="0"/>
              </a:spcAft>
              <a:defRPr/>
            </a:pPr>
            <a:endParaRPr lang="en-US" dirty="0">
              <a:solidFill>
                <a:schemeClr val="accent1">
                  <a:lumMod val="50000"/>
                </a:schemeClr>
              </a:solidFill>
              <a:latin typeface="Arial Rounded MT Bold" pitchFamily="34" charset="0"/>
            </a:endParaRPr>
          </a:p>
          <a:p>
            <a:pPr algn="ctr" fontAlgn="auto">
              <a:lnSpc>
                <a:spcPts val="1700"/>
              </a:lnSpc>
              <a:spcBef>
                <a:spcPts val="0"/>
              </a:spcBef>
              <a:spcAft>
                <a:spcPts val="0"/>
              </a:spcAft>
              <a:defRPr/>
            </a:pPr>
            <a:r>
              <a:rPr lang="en-US" dirty="0">
                <a:solidFill>
                  <a:schemeClr val="accent1">
                    <a:lumMod val="50000"/>
                  </a:schemeClr>
                </a:solidFill>
                <a:latin typeface="Arial Rounded MT Bold" pitchFamily="34" charset="0"/>
              </a:rPr>
              <a:t>Monitor </a:t>
            </a:r>
          </a:p>
          <a:p>
            <a:pPr algn="ctr" fontAlgn="auto">
              <a:lnSpc>
                <a:spcPts val="1700"/>
              </a:lnSpc>
              <a:spcBef>
                <a:spcPts val="0"/>
              </a:spcBef>
              <a:spcAft>
                <a:spcPts val="0"/>
              </a:spcAft>
              <a:defRPr/>
            </a:pPr>
            <a:r>
              <a:rPr lang="en-US" dirty="0">
                <a:solidFill>
                  <a:schemeClr val="accent1">
                    <a:lumMod val="50000"/>
                  </a:schemeClr>
                </a:solidFill>
                <a:latin typeface="Arial Rounded MT Bold" pitchFamily="34" charset="0"/>
              </a:rPr>
              <a:t>Teaching</a:t>
            </a:r>
          </a:p>
          <a:p>
            <a:pPr algn="ctr" fontAlgn="auto">
              <a:lnSpc>
                <a:spcPts val="1700"/>
              </a:lnSpc>
              <a:spcBef>
                <a:spcPts val="0"/>
              </a:spcBef>
              <a:spcAft>
                <a:spcPts val="0"/>
              </a:spcAft>
              <a:defRPr/>
            </a:pPr>
            <a:endParaRPr lang="en-US" dirty="0">
              <a:solidFill>
                <a:schemeClr val="accent1">
                  <a:lumMod val="50000"/>
                </a:schemeClr>
              </a:solidFill>
              <a:latin typeface="Arial Rounded MT Bold" pitchFamily="34" charset="0"/>
            </a:endParaRPr>
          </a:p>
          <a:p>
            <a:pPr algn="ctr" fontAlgn="auto">
              <a:lnSpc>
                <a:spcPts val="1700"/>
              </a:lnSpc>
              <a:spcBef>
                <a:spcPts val="0"/>
              </a:spcBef>
              <a:spcAft>
                <a:spcPts val="0"/>
              </a:spcAft>
              <a:defRPr/>
            </a:pPr>
            <a:r>
              <a:rPr lang="en-US" dirty="0">
                <a:solidFill>
                  <a:schemeClr val="accent1">
                    <a:lumMod val="50000"/>
                  </a:schemeClr>
                </a:solidFill>
                <a:latin typeface="Arial Rounded MT Bold" pitchFamily="34" charset="0"/>
              </a:rPr>
              <a:t>Virtually Worlds</a:t>
            </a:r>
            <a:endParaRPr lang="en-US" dirty="0">
              <a:solidFill>
                <a:schemeClr val="accent1">
                  <a:lumMod val="50000"/>
                </a:schemeClr>
              </a:solidFill>
              <a:latin typeface="Arial Rounded MT Bold" pitchFamily="34" charset="0"/>
            </a:endParaRPr>
          </a:p>
        </p:txBody>
      </p:sp>
      <p:pic>
        <p:nvPicPr>
          <p:cNvPr id="14" name="Picture 4" descr="http://www.d.umn.edu/lib/newsletter/images/webinar.jpg"/>
          <p:cNvPicPr>
            <a:picLocks noChangeAspect="1" noChangeArrowheads="1"/>
          </p:cNvPicPr>
          <p:nvPr/>
        </p:nvPicPr>
        <p:blipFill>
          <a:blip r:embed="rId5"/>
          <a:srcRect b="28428"/>
          <a:stretch>
            <a:fillRect/>
          </a:stretch>
        </p:blipFill>
        <p:spPr bwMode="auto">
          <a:xfrm rot="21177709">
            <a:off x="717550" y="2154238"/>
            <a:ext cx="2936875" cy="1933575"/>
          </a:xfrm>
          <a:prstGeom prst="rect">
            <a:avLst/>
          </a:prstGeom>
          <a:ln>
            <a:solidFill>
              <a:srgbClr val="7030A0"/>
            </a:solid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6"/>
          <a:srcRect/>
          <a:stretch>
            <a:fillRect/>
          </a:stretch>
        </p:blipFill>
        <p:spPr bwMode="auto">
          <a:xfrm rot="460543">
            <a:off x="5794375" y="1778000"/>
            <a:ext cx="2803525" cy="2243138"/>
          </a:xfrm>
          <a:prstGeom prst="rect">
            <a:avLst/>
          </a:prstGeom>
          <a:ln>
            <a:solidFill>
              <a:srgbClr val="7030A0"/>
            </a:solidFill>
          </a:ln>
          <a:effectLst>
            <a:outerShdw blurRad="292100" dist="139700" dir="2700000" algn="tl" rotWithShape="0">
              <a:srgbClr val="333333">
                <a:alpha val="65000"/>
              </a:srgbClr>
            </a:outerShdw>
          </a:effectLst>
        </p:spPr>
      </p:pic>
      <p:pic>
        <p:nvPicPr>
          <p:cNvPr id="2" name="Picture 4"/>
          <p:cNvPicPr>
            <a:picLocks noChangeAspect="1" noChangeArrowheads="1"/>
          </p:cNvPicPr>
          <p:nvPr/>
        </p:nvPicPr>
        <p:blipFill>
          <a:blip r:embed="rId7"/>
          <a:srcRect/>
          <a:stretch>
            <a:fillRect/>
          </a:stretch>
        </p:blipFill>
        <p:spPr bwMode="auto">
          <a:xfrm rot="209433">
            <a:off x="2424113" y="4362450"/>
            <a:ext cx="3205162" cy="2146300"/>
          </a:xfrm>
          <a:prstGeom prst="rect">
            <a:avLst/>
          </a:prstGeom>
          <a:ln>
            <a:noFill/>
          </a:ln>
          <a:effectLst>
            <a:outerShdw blurRad="292100" dist="139700" dir="2700000" algn="tl" rotWithShape="0">
              <a:srgbClr val="333333">
                <a:alpha val="65000"/>
              </a:srgbClr>
            </a:outerShdw>
          </a:effectLst>
        </p:spPr>
      </p:pic>
      <p:pic>
        <p:nvPicPr>
          <p:cNvPr id="34827" name="Picture 6" descr="http://www.thedigitallobe.com/DigitalVisualArt/TreesDrawingWeb.jpg"/>
          <p:cNvPicPr>
            <a:picLocks noChangeAspect="1" noChangeArrowheads="1"/>
          </p:cNvPicPr>
          <p:nvPr/>
        </p:nvPicPr>
        <p:blipFill>
          <a:blip r:embed="rId8"/>
          <a:srcRect/>
          <a:stretch>
            <a:fillRect/>
          </a:stretch>
        </p:blipFill>
        <p:spPr bwMode="auto">
          <a:xfrm rot="-607621">
            <a:off x="1828800" y="2316163"/>
            <a:ext cx="393700" cy="51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be 22"/>
          <p:cNvSpPr/>
          <p:nvPr/>
        </p:nvSpPr>
        <p:spPr>
          <a:xfrm>
            <a:off x="228600" y="228600"/>
            <a:ext cx="1828800" cy="1884363"/>
          </a:xfrm>
          <a:prstGeom prst="cube">
            <a:avLst/>
          </a:prstGeom>
          <a:blipFill>
            <a:blip r:embed="rId3"/>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11" name="Rectangle 10"/>
          <p:cNvSpPr/>
          <p:nvPr/>
        </p:nvSpPr>
        <p:spPr>
          <a:xfrm>
            <a:off x="2133601" y="228600"/>
            <a:ext cx="6781800" cy="144780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0" name="TextBox 11"/>
          <p:cNvSpPr txBox="1">
            <a:spLocks noChangeArrowheads="1"/>
          </p:cNvSpPr>
          <p:nvPr/>
        </p:nvSpPr>
        <p:spPr bwMode="auto">
          <a:xfrm>
            <a:off x="2133600" y="414338"/>
            <a:ext cx="5829300" cy="1076325"/>
          </a:xfrm>
          <a:prstGeom prst="rect">
            <a:avLst/>
          </a:prstGeom>
          <a:noFill/>
          <a:ln w="9525">
            <a:noFill/>
            <a:miter lim="800000"/>
            <a:headEnd/>
            <a:tailEnd/>
          </a:ln>
        </p:spPr>
        <p:txBody>
          <a:bodyPr>
            <a:spAutoFit/>
          </a:bodyPr>
          <a:lstStyle/>
          <a:p>
            <a:pPr algn="ctr"/>
            <a:r>
              <a:rPr lang="en-US" sz="3200" b="1">
                <a:latin typeface="Arial Rounded MT Bold" pitchFamily="34" charset="0"/>
              </a:rPr>
              <a:t>More Innovative Uses Of </a:t>
            </a:r>
          </a:p>
          <a:p>
            <a:pPr algn="ctr"/>
            <a:r>
              <a:rPr lang="en-US" sz="3200" b="1">
                <a:latin typeface="Arial Rounded MT Bold" pitchFamily="34" charset="0"/>
              </a:rPr>
              <a:t>Adobe Connect</a:t>
            </a:r>
            <a:endParaRPr lang="en-US" sz="2400" b="1">
              <a:latin typeface="Arial Rounded MT Bold" pitchFamily="34" charset="0"/>
            </a:endParaRPr>
          </a:p>
        </p:txBody>
      </p:sp>
      <p:pic>
        <p:nvPicPr>
          <p:cNvPr id="1027" name="Picture 3"/>
          <p:cNvPicPr>
            <a:picLocks noChangeAspect="1" noChangeArrowheads="1"/>
          </p:cNvPicPr>
          <p:nvPr/>
        </p:nvPicPr>
        <p:blipFill>
          <a:blip r:embed="rId5"/>
          <a:srcRect/>
          <a:stretch>
            <a:fillRect/>
          </a:stretch>
        </p:blipFill>
        <p:spPr bwMode="auto">
          <a:xfrm rot="20515890">
            <a:off x="400050" y="2319338"/>
            <a:ext cx="2500313" cy="1998662"/>
          </a:xfrm>
          <a:prstGeom prst="rect">
            <a:avLst/>
          </a:prstGeom>
          <a:ln>
            <a:solidFill>
              <a:srgbClr val="7030A0"/>
            </a:solid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6"/>
          <a:srcRect/>
          <a:stretch>
            <a:fillRect/>
          </a:stretch>
        </p:blipFill>
        <p:spPr bwMode="auto">
          <a:xfrm rot="883235">
            <a:off x="4002088" y="2263775"/>
            <a:ext cx="3141662" cy="2513013"/>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7"/>
          <a:srcRect/>
          <a:stretch>
            <a:fillRect/>
          </a:stretch>
        </p:blipFill>
        <p:spPr bwMode="auto">
          <a:xfrm rot="363778">
            <a:off x="1343025" y="4044950"/>
            <a:ext cx="3128963" cy="2503488"/>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8"/>
          <a:srcRect/>
          <a:stretch>
            <a:fillRect/>
          </a:stretch>
        </p:blipFill>
        <p:spPr bwMode="auto">
          <a:xfrm rot="21223029">
            <a:off x="5762625" y="4337050"/>
            <a:ext cx="2863850" cy="21478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76400" y="109450"/>
            <a:ext cx="6781800" cy="118595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3" name="Cube 2"/>
          <p:cNvSpPr/>
          <p:nvPr/>
        </p:nvSpPr>
        <p:spPr>
          <a:xfrm>
            <a:off x="76200" y="106363"/>
            <a:ext cx="1524000" cy="1570037"/>
          </a:xfrm>
          <a:prstGeom prst="cube">
            <a:avLst/>
          </a:prstGeom>
          <a:blipFill>
            <a:blip r:embed="rId4"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Cube 4"/>
          <p:cNvSpPr/>
          <p:nvPr/>
        </p:nvSpPr>
        <p:spPr>
          <a:xfrm>
            <a:off x="76200" y="5181600"/>
            <a:ext cx="1524000" cy="1574800"/>
          </a:xfrm>
          <a:prstGeom prst="cube">
            <a:avLst/>
          </a:prstGeom>
          <a:blipFill>
            <a:blip r:embed="rId5"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Cube 5"/>
          <p:cNvSpPr/>
          <p:nvPr/>
        </p:nvSpPr>
        <p:spPr>
          <a:xfrm>
            <a:off x="76200" y="3489325"/>
            <a:ext cx="1524000" cy="1570038"/>
          </a:xfrm>
          <a:prstGeom prst="cube">
            <a:avLst/>
          </a:prstGeom>
          <a:blipFill>
            <a:blip r:embed="rId6"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Cube 3"/>
          <p:cNvSpPr/>
          <p:nvPr/>
        </p:nvSpPr>
        <p:spPr>
          <a:xfrm>
            <a:off x="76200" y="1798638"/>
            <a:ext cx="1524000" cy="1570037"/>
          </a:xfrm>
          <a:prstGeom prst="cube">
            <a:avLst/>
          </a:prstGeom>
          <a:blipFill>
            <a:blip r:embed="rId7"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p:nvPr/>
        </p:nvSpPr>
        <p:spPr>
          <a:xfrm>
            <a:off x="5715000" y="5791200"/>
            <a:ext cx="3429000" cy="830263"/>
          </a:xfrm>
          <a:prstGeom prst="rect">
            <a:avLst/>
          </a:prstGeom>
          <a:noFill/>
        </p:spPr>
        <p:txBody>
          <a:bodyPr>
            <a:spAutoFit/>
          </a:bodyPr>
          <a:lstStyle/>
          <a:p>
            <a:pPr algn="ctr" fontAlgn="auto">
              <a:spcBef>
                <a:spcPts val="0"/>
              </a:spcBef>
              <a:spcAft>
                <a:spcPts val="0"/>
              </a:spcAft>
              <a:defRPr/>
            </a:pPr>
            <a:r>
              <a:rPr lang="en-US" sz="1200" b="1" i="1" dirty="0">
                <a:solidFill>
                  <a:schemeClr val="accent1">
                    <a:lumMod val="50000"/>
                  </a:schemeClr>
                </a:solidFill>
                <a:latin typeface="+mn-lt"/>
              </a:rPr>
              <a:t>Jan Lay and Steve Nodine</a:t>
            </a:r>
          </a:p>
          <a:p>
            <a:pPr algn="ctr" fontAlgn="auto">
              <a:spcBef>
                <a:spcPts val="0"/>
              </a:spcBef>
              <a:spcAft>
                <a:spcPts val="0"/>
              </a:spcAft>
              <a:defRPr/>
            </a:pPr>
            <a:r>
              <a:rPr lang="en-US" sz="1200" i="1" dirty="0">
                <a:solidFill>
                  <a:schemeClr val="accent1">
                    <a:lumMod val="50000"/>
                  </a:schemeClr>
                </a:solidFill>
                <a:latin typeface="+mn-lt"/>
              </a:rPr>
              <a:t>Customer Relations and Learning Technology</a:t>
            </a:r>
          </a:p>
          <a:p>
            <a:pPr algn="ctr" fontAlgn="auto">
              <a:spcBef>
                <a:spcPts val="0"/>
              </a:spcBef>
              <a:spcAft>
                <a:spcPts val="0"/>
              </a:spcAft>
              <a:defRPr/>
            </a:pPr>
            <a:r>
              <a:rPr lang="en-US" sz="1200" i="1" dirty="0">
                <a:solidFill>
                  <a:schemeClr val="accent1">
                    <a:lumMod val="50000"/>
                  </a:schemeClr>
                </a:solidFill>
                <a:latin typeface="+mn-lt"/>
              </a:rPr>
              <a:t>Clemson Computing and Information Technology</a:t>
            </a:r>
          </a:p>
          <a:p>
            <a:pPr algn="ctr" fontAlgn="auto">
              <a:spcBef>
                <a:spcPts val="0"/>
              </a:spcBef>
              <a:spcAft>
                <a:spcPts val="0"/>
              </a:spcAft>
              <a:defRPr/>
            </a:pPr>
            <a:r>
              <a:rPr lang="en-US" sz="1200" i="1" dirty="0">
                <a:solidFill>
                  <a:schemeClr val="accent1">
                    <a:lumMod val="50000"/>
                  </a:schemeClr>
                </a:solidFill>
                <a:latin typeface="+mn-lt"/>
              </a:rPr>
              <a:t>Clemson, SC  USA</a:t>
            </a:r>
            <a:endParaRPr lang="en-US" sz="1200" i="1" dirty="0">
              <a:solidFill>
                <a:schemeClr val="accent1">
                  <a:lumMod val="50000"/>
                </a:schemeClr>
              </a:solidFill>
              <a:latin typeface="+mn-lt"/>
            </a:endParaRPr>
          </a:p>
        </p:txBody>
      </p:sp>
      <p:sp>
        <p:nvSpPr>
          <p:cNvPr id="38922" name="TextBox 23"/>
          <p:cNvSpPr txBox="1">
            <a:spLocks noChangeArrowheads="1"/>
          </p:cNvSpPr>
          <p:nvPr/>
        </p:nvSpPr>
        <p:spPr bwMode="auto">
          <a:xfrm>
            <a:off x="4114800" y="228600"/>
            <a:ext cx="1435100" cy="769938"/>
          </a:xfrm>
          <a:prstGeom prst="rect">
            <a:avLst/>
          </a:prstGeom>
          <a:noFill/>
          <a:ln w="9525">
            <a:noFill/>
            <a:miter lim="800000"/>
            <a:headEnd/>
            <a:tailEnd/>
          </a:ln>
        </p:spPr>
        <p:txBody>
          <a:bodyPr wrap="none">
            <a:spAutoFit/>
          </a:bodyPr>
          <a:lstStyle/>
          <a:p>
            <a:pPr algn="ctr"/>
            <a:r>
              <a:rPr lang="en-US" sz="4400" b="1">
                <a:latin typeface="Arial Rounded MT Bold" pitchFamily="34" charset="0"/>
              </a:rPr>
              <a:t>Pros</a:t>
            </a:r>
          </a:p>
        </p:txBody>
      </p:sp>
      <p:sp>
        <p:nvSpPr>
          <p:cNvPr id="38923" name="Rectangle 13"/>
          <p:cNvSpPr>
            <a:spLocks noChangeArrowheads="1"/>
          </p:cNvSpPr>
          <p:nvPr/>
        </p:nvSpPr>
        <p:spPr bwMode="auto">
          <a:xfrm>
            <a:off x="1981200" y="2022475"/>
            <a:ext cx="6553200" cy="3109913"/>
          </a:xfrm>
          <a:prstGeom prst="rect">
            <a:avLst/>
          </a:prstGeom>
          <a:noFill/>
          <a:ln w="9525">
            <a:noFill/>
            <a:miter lim="800000"/>
            <a:headEnd/>
            <a:tailEnd/>
          </a:ln>
        </p:spPr>
        <p:txBody>
          <a:bodyPr>
            <a:spAutoFit/>
          </a:bodyPr>
          <a:lstStyle/>
          <a:p>
            <a:r>
              <a:rPr lang="en-US" sz="2800">
                <a:latin typeface="Calibri" pitchFamily="34" charset="0"/>
              </a:rPr>
              <a:t>Remote communication</a:t>
            </a:r>
          </a:p>
          <a:p>
            <a:endParaRPr lang="en-US" sz="2800">
              <a:latin typeface="Calibri" pitchFamily="34" charset="0"/>
            </a:endParaRPr>
          </a:p>
          <a:p>
            <a:r>
              <a:rPr lang="en-US" sz="2800">
                <a:latin typeface="Calibri" pitchFamily="34" charset="0"/>
              </a:rPr>
              <a:t>Increased interactivity</a:t>
            </a:r>
          </a:p>
          <a:p>
            <a:endParaRPr lang="en-US" sz="2800">
              <a:latin typeface="Calibri" pitchFamily="34" charset="0"/>
            </a:endParaRPr>
          </a:p>
          <a:p>
            <a:r>
              <a:rPr lang="en-US" sz="2800">
                <a:latin typeface="Calibri" pitchFamily="34" charset="0"/>
              </a:rPr>
              <a:t>Additional Resource </a:t>
            </a:r>
          </a:p>
          <a:p>
            <a:endParaRPr lang="en-US" sz="2800">
              <a:latin typeface="Calibri" pitchFamily="34" charset="0"/>
            </a:endParaRPr>
          </a:p>
          <a:p>
            <a:r>
              <a:rPr lang="en-US" sz="2800">
                <a:latin typeface="Calibri" pitchFamily="34" charset="0"/>
              </a:rPr>
              <a:t>Chat “minutes”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76400" y="109450"/>
            <a:ext cx="6781800" cy="118595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3" name="Cube 2"/>
          <p:cNvSpPr/>
          <p:nvPr/>
        </p:nvSpPr>
        <p:spPr>
          <a:xfrm>
            <a:off x="76200" y="106363"/>
            <a:ext cx="1524000" cy="1570037"/>
          </a:xfrm>
          <a:prstGeom prst="cube">
            <a:avLst/>
          </a:prstGeom>
          <a:blipFill>
            <a:blip r:embed="rId4"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Cube 4"/>
          <p:cNvSpPr/>
          <p:nvPr/>
        </p:nvSpPr>
        <p:spPr>
          <a:xfrm>
            <a:off x="76200" y="5181600"/>
            <a:ext cx="1524000" cy="1574800"/>
          </a:xfrm>
          <a:prstGeom prst="cube">
            <a:avLst/>
          </a:prstGeom>
          <a:blipFill>
            <a:blip r:embed="rId5"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Cube 5"/>
          <p:cNvSpPr/>
          <p:nvPr/>
        </p:nvSpPr>
        <p:spPr>
          <a:xfrm>
            <a:off x="76200" y="3489325"/>
            <a:ext cx="1524000" cy="1570038"/>
          </a:xfrm>
          <a:prstGeom prst="cube">
            <a:avLst/>
          </a:prstGeom>
          <a:blipFill>
            <a:blip r:embed="rId6"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Cube 3"/>
          <p:cNvSpPr/>
          <p:nvPr/>
        </p:nvSpPr>
        <p:spPr>
          <a:xfrm>
            <a:off x="76200" y="1798638"/>
            <a:ext cx="1524000" cy="1570037"/>
          </a:xfrm>
          <a:prstGeom prst="cube">
            <a:avLst/>
          </a:prstGeom>
          <a:blipFill>
            <a:blip r:embed="rId7"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p:nvPr/>
        </p:nvSpPr>
        <p:spPr>
          <a:xfrm>
            <a:off x="5715000" y="5791200"/>
            <a:ext cx="3429000" cy="830263"/>
          </a:xfrm>
          <a:prstGeom prst="rect">
            <a:avLst/>
          </a:prstGeom>
          <a:noFill/>
        </p:spPr>
        <p:txBody>
          <a:bodyPr>
            <a:spAutoFit/>
          </a:bodyPr>
          <a:lstStyle/>
          <a:p>
            <a:pPr algn="ctr" fontAlgn="auto">
              <a:spcBef>
                <a:spcPts val="0"/>
              </a:spcBef>
              <a:spcAft>
                <a:spcPts val="0"/>
              </a:spcAft>
              <a:defRPr/>
            </a:pPr>
            <a:r>
              <a:rPr lang="en-US" sz="1200" b="1" i="1" dirty="0">
                <a:solidFill>
                  <a:schemeClr val="accent1">
                    <a:lumMod val="50000"/>
                  </a:schemeClr>
                </a:solidFill>
                <a:latin typeface="+mn-lt"/>
              </a:rPr>
              <a:t>Jan Lay and Steve Nodine</a:t>
            </a:r>
          </a:p>
          <a:p>
            <a:pPr algn="ctr" fontAlgn="auto">
              <a:spcBef>
                <a:spcPts val="0"/>
              </a:spcBef>
              <a:spcAft>
                <a:spcPts val="0"/>
              </a:spcAft>
              <a:defRPr/>
            </a:pPr>
            <a:r>
              <a:rPr lang="en-US" sz="1200" i="1" dirty="0">
                <a:solidFill>
                  <a:schemeClr val="accent1">
                    <a:lumMod val="50000"/>
                  </a:schemeClr>
                </a:solidFill>
                <a:latin typeface="+mn-lt"/>
              </a:rPr>
              <a:t>Customer Relations and Learning Technology</a:t>
            </a:r>
          </a:p>
          <a:p>
            <a:pPr algn="ctr" fontAlgn="auto">
              <a:spcBef>
                <a:spcPts val="0"/>
              </a:spcBef>
              <a:spcAft>
                <a:spcPts val="0"/>
              </a:spcAft>
              <a:defRPr/>
            </a:pPr>
            <a:r>
              <a:rPr lang="en-US" sz="1200" i="1" dirty="0">
                <a:solidFill>
                  <a:schemeClr val="accent1">
                    <a:lumMod val="50000"/>
                  </a:schemeClr>
                </a:solidFill>
                <a:latin typeface="+mn-lt"/>
              </a:rPr>
              <a:t>Clemson Computing and Information Technology</a:t>
            </a:r>
          </a:p>
          <a:p>
            <a:pPr algn="ctr" fontAlgn="auto">
              <a:spcBef>
                <a:spcPts val="0"/>
              </a:spcBef>
              <a:spcAft>
                <a:spcPts val="0"/>
              </a:spcAft>
              <a:defRPr/>
            </a:pPr>
            <a:r>
              <a:rPr lang="en-US" sz="1200" i="1" dirty="0">
                <a:solidFill>
                  <a:schemeClr val="accent1">
                    <a:lumMod val="50000"/>
                  </a:schemeClr>
                </a:solidFill>
                <a:latin typeface="+mn-lt"/>
              </a:rPr>
              <a:t>Clemson, SC  USA</a:t>
            </a:r>
            <a:endParaRPr lang="en-US" sz="1200" i="1" dirty="0">
              <a:solidFill>
                <a:schemeClr val="accent1">
                  <a:lumMod val="50000"/>
                </a:schemeClr>
              </a:solidFill>
              <a:latin typeface="+mn-lt"/>
            </a:endParaRPr>
          </a:p>
        </p:txBody>
      </p:sp>
      <p:sp>
        <p:nvSpPr>
          <p:cNvPr id="40970" name="TextBox 23"/>
          <p:cNvSpPr txBox="1">
            <a:spLocks noChangeArrowheads="1"/>
          </p:cNvSpPr>
          <p:nvPr/>
        </p:nvSpPr>
        <p:spPr bwMode="auto">
          <a:xfrm>
            <a:off x="3970338" y="228600"/>
            <a:ext cx="1592262" cy="769938"/>
          </a:xfrm>
          <a:prstGeom prst="rect">
            <a:avLst/>
          </a:prstGeom>
          <a:noFill/>
          <a:ln w="9525">
            <a:noFill/>
            <a:miter lim="800000"/>
            <a:headEnd/>
            <a:tailEnd/>
          </a:ln>
        </p:spPr>
        <p:txBody>
          <a:bodyPr wrap="none">
            <a:spAutoFit/>
          </a:bodyPr>
          <a:lstStyle/>
          <a:p>
            <a:pPr algn="ctr"/>
            <a:r>
              <a:rPr lang="en-US" sz="4400" b="1">
                <a:latin typeface="Arial Rounded MT Bold" pitchFamily="34" charset="0"/>
              </a:rPr>
              <a:t>Cons</a:t>
            </a:r>
          </a:p>
        </p:txBody>
      </p:sp>
      <p:sp>
        <p:nvSpPr>
          <p:cNvPr id="40971" name="Rectangle 10"/>
          <p:cNvSpPr>
            <a:spLocks noChangeArrowheads="1"/>
          </p:cNvSpPr>
          <p:nvPr/>
        </p:nvSpPr>
        <p:spPr bwMode="auto">
          <a:xfrm>
            <a:off x="1981200" y="1600200"/>
            <a:ext cx="6553200" cy="3108325"/>
          </a:xfrm>
          <a:prstGeom prst="rect">
            <a:avLst/>
          </a:prstGeom>
          <a:noFill/>
          <a:ln w="9525">
            <a:noFill/>
            <a:miter lim="800000"/>
            <a:headEnd/>
            <a:tailEnd/>
          </a:ln>
        </p:spPr>
        <p:txBody>
          <a:bodyPr>
            <a:spAutoFit/>
          </a:bodyPr>
          <a:lstStyle/>
          <a:p>
            <a:pPr>
              <a:buFont typeface="Arial" charset="0"/>
              <a:buChar char="•"/>
            </a:pPr>
            <a:r>
              <a:rPr lang="en-US" sz="2800">
                <a:latin typeface="Calibri" pitchFamily="34" charset="0"/>
              </a:rPr>
              <a:t>Learning curve</a:t>
            </a:r>
          </a:p>
          <a:p>
            <a:pPr>
              <a:buFont typeface="Arial" charset="0"/>
              <a:buChar char="•"/>
            </a:pPr>
            <a:r>
              <a:rPr lang="en-US" sz="2800">
                <a:latin typeface="Calibri" pitchFamily="34" charset="0"/>
              </a:rPr>
              <a:t>Participant distraction</a:t>
            </a:r>
          </a:p>
          <a:p>
            <a:pPr>
              <a:buFont typeface="Arial" charset="0"/>
              <a:buChar char="•"/>
            </a:pPr>
            <a:r>
              <a:rPr lang="en-US" sz="2800">
                <a:latin typeface="Calibri" pitchFamily="34" charset="0"/>
              </a:rPr>
              <a:t>Audio problems</a:t>
            </a:r>
          </a:p>
          <a:p>
            <a:pPr>
              <a:buFont typeface="Arial" charset="0"/>
              <a:buChar char="•"/>
            </a:pPr>
            <a:r>
              <a:rPr lang="en-US" sz="2800">
                <a:latin typeface="Calibri" pitchFamily="34" charset="0"/>
              </a:rPr>
              <a:t>Missed questions</a:t>
            </a:r>
          </a:p>
          <a:p>
            <a:pPr>
              <a:buFont typeface="Arial" charset="0"/>
              <a:buChar char="•"/>
            </a:pPr>
            <a:r>
              <a:rPr lang="en-US" sz="2800">
                <a:latin typeface="Calibri" pitchFamily="34" charset="0"/>
              </a:rPr>
              <a:t>Whiteboard </a:t>
            </a:r>
          </a:p>
          <a:p>
            <a:pPr>
              <a:buFont typeface="Arial" charset="0"/>
              <a:buChar char="•"/>
            </a:pPr>
            <a:r>
              <a:rPr lang="en-US" sz="2800">
                <a:latin typeface="Calibri" pitchFamily="34" charset="0"/>
              </a:rPr>
              <a:t>Internet traffic</a:t>
            </a:r>
          </a:p>
          <a:p>
            <a:pPr>
              <a:buFont typeface="Arial" charset="0"/>
              <a:buChar char="•"/>
            </a:pPr>
            <a:r>
              <a:rPr lang="en-US" sz="2800">
                <a:latin typeface="Calibri" pitchFamily="34" charset="0"/>
              </a:rPr>
              <a:t>Chat room reputation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76400" y="109450"/>
            <a:ext cx="6781800" cy="118595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3" name="Cube 2"/>
          <p:cNvSpPr/>
          <p:nvPr/>
        </p:nvSpPr>
        <p:spPr>
          <a:xfrm>
            <a:off x="76200" y="106363"/>
            <a:ext cx="1524000" cy="1570037"/>
          </a:xfrm>
          <a:prstGeom prst="cube">
            <a:avLst/>
          </a:prstGeom>
          <a:blipFill>
            <a:blip r:embed="rId4"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Cube 4"/>
          <p:cNvSpPr/>
          <p:nvPr/>
        </p:nvSpPr>
        <p:spPr>
          <a:xfrm>
            <a:off x="76200" y="5181600"/>
            <a:ext cx="1524000" cy="1574800"/>
          </a:xfrm>
          <a:prstGeom prst="cube">
            <a:avLst/>
          </a:prstGeom>
          <a:blipFill>
            <a:blip r:embed="rId5"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Cube 5"/>
          <p:cNvSpPr/>
          <p:nvPr/>
        </p:nvSpPr>
        <p:spPr>
          <a:xfrm>
            <a:off x="76200" y="3489325"/>
            <a:ext cx="1524000" cy="1570038"/>
          </a:xfrm>
          <a:prstGeom prst="cube">
            <a:avLst/>
          </a:prstGeom>
          <a:blipFill>
            <a:blip r:embed="rId6"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Cube 3"/>
          <p:cNvSpPr/>
          <p:nvPr/>
        </p:nvSpPr>
        <p:spPr>
          <a:xfrm>
            <a:off x="76200" y="1798638"/>
            <a:ext cx="1524000" cy="1570037"/>
          </a:xfrm>
          <a:prstGeom prst="cube">
            <a:avLst/>
          </a:prstGeom>
          <a:blipFill>
            <a:blip r:embed="rId7"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p:nvPr/>
        </p:nvSpPr>
        <p:spPr>
          <a:xfrm>
            <a:off x="5715000" y="5791200"/>
            <a:ext cx="3429000" cy="830263"/>
          </a:xfrm>
          <a:prstGeom prst="rect">
            <a:avLst/>
          </a:prstGeom>
          <a:noFill/>
        </p:spPr>
        <p:txBody>
          <a:bodyPr>
            <a:spAutoFit/>
          </a:bodyPr>
          <a:lstStyle/>
          <a:p>
            <a:pPr algn="ctr" fontAlgn="auto">
              <a:spcBef>
                <a:spcPts val="0"/>
              </a:spcBef>
              <a:spcAft>
                <a:spcPts val="0"/>
              </a:spcAft>
              <a:defRPr/>
            </a:pPr>
            <a:r>
              <a:rPr lang="en-US" sz="1200" b="1" i="1" dirty="0">
                <a:solidFill>
                  <a:schemeClr val="accent1">
                    <a:lumMod val="50000"/>
                  </a:schemeClr>
                </a:solidFill>
                <a:latin typeface="+mn-lt"/>
              </a:rPr>
              <a:t>Jan Lay and Steve Nodine</a:t>
            </a:r>
          </a:p>
          <a:p>
            <a:pPr algn="ctr" fontAlgn="auto">
              <a:spcBef>
                <a:spcPts val="0"/>
              </a:spcBef>
              <a:spcAft>
                <a:spcPts val="0"/>
              </a:spcAft>
              <a:defRPr/>
            </a:pPr>
            <a:r>
              <a:rPr lang="en-US" sz="1200" i="1" dirty="0">
                <a:solidFill>
                  <a:schemeClr val="accent1">
                    <a:lumMod val="50000"/>
                  </a:schemeClr>
                </a:solidFill>
                <a:latin typeface="+mn-lt"/>
              </a:rPr>
              <a:t>Customer Relations and Learning Technology</a:t>
            </a:r>
          </a:p>
          <a:p>
            <a:pPr algn="ctr" fontAlgn="auto">
              <a:spcBef>
                <a:spcPts val="0"/>
              </a:spcBef>
              <a:spcAft>
                <a:spcPts val="0"/>
              </a:spcAft>
              <a:defRPr/>
            </a:pPr>
            <a:r>
              <a:rPr lang="en-US" sz="1200" i="1" dirty="0">
                <a:solidFill>
                  <a:schemeClr val="accent1">
                    <a:lumMod val="50000"/>
                  </a:schemeClr>
                </a:solidFill>
                <a:latin typeface="+mn-lt"/>
              </a:rPr>
              <a:t>Clemson Computing and Information Technology</a:t>
            </a:r>
          </a:p>
          <a:p>
            <a:pPr algn="ctr" fontAlgn="auto">
              <a:spcBef>
                <a:spcPts val="0"/>
              </a:spcBef>
              <a:spcAft>
                <a:spcPts val="0"/>
              </a:spcAft>
              <a:defRPr/>
            </a:pPr>
            <a:r>
              <a:rPr lang="en-US" sz="1200" i="1" dirty="0">
                <a:solidFill>
                  <a:schemeClr val="accent1">
                    <a:lumMod val="50000"/>
                  </a:schemeClr>
                </a:solidFill>
                <a:latin typeface="+mn-lt"/>
              </a:rPr>
              <a:t>Clemson, SC  USA</a:t>
            </a:r>
            <a:endParaRPr lang="en-US" sz="1200" i="1" dirty="0">
              <a:solidFill>
                <a:schemeClr val="accent1">
                  <a:lumMod val="50000"/>
                </a:schemeClr>
              </a:solidFill>
              <a:latin typeface="+mn-lt"/>
            </a:endParaRPr>
          </a:p>
        </p:txBody>
      </p:sp>
      <p:sp>
        <p:nvSpPr>
          <p:cNvPr id="43018" name="TextBox 23"/>
          <p:cNvSpPr txBox="1">
            <a:spLocks noChangeArrowheads="1"/>
          </p:cNvSpPr>
          <p:nvPr/>
        </p:nvSpPr>
        <p:spPr bwMode="auto">
          <a:xfrm>
            <a:off x="2057400" y="228600"/>
            <a:ext cx="6535738" cy="769938"/>
          </a:xfrm>
          <a:prstGeom prst="rect">
            <a:avLst/>
          </a:prstGeom>
          <a:noFill/>
          <a:ln w="9525">
            <a:noFill/>
            <a:miter lim="800000"/>
            <a:headEnd/>
            <a:tailEnd/>
          </a:ln>
        </p:spPr>
        <p:txBody>
          <a:bodyPr wrap="none">
            <a:spAutoFit/>
          </a:bodyPr>
          <a:lstStyle/>
          <a:p>
            <a:r>
              <a:rPr lang="en-US" sz="4400" b="1">
                <a:latin typeface="Arial Rounded MT Bold" pitchFamily="34" charset="0"/>
              </a:rPr>
              <a:t>Connection Conclusion</a:t>
            </a:r>
          </a:p>
        </p:txBody>
      </p:sp>
      <p:sp>
        <p:nvSpPr>
          <p:cNvPr id="43019" name="Rectangle 13"/>
          <p:cNvSpPr>
            <a:spLocks noChangeArrowheads="1"/>
          </p:cNvSpPr>
          <p:nvPr/>
        </p:nvSpPr>
        <p:spPr bwMode="auto">
          <a:xfrm>
            <a:off x="2286000" y="2022475"/>
            <a:ext cx="5981700" cy="3540125"/>
          </a:xfrm>
          <a:prstGeom prst="rect">
            <a:avLst/>
          </a:prstGeom>
          <a:noFill/>
          <a:ln w="9525">
            <a:noFill/>
            <a:miter lim="800000"/>
            <a:headEnd/>
            <a:tailEnd/>
          </a:ln>
        </p:spPr>
        <p:txBody>
          <a:bodyPr>
            <a:spAutoFit/>
          </a:bodyPr>
          <a:lstStyle/>
          <a:p>
            <a:pPr algn="ctr"/>
            <a:r>
              <a:rPr lang="en-US" sz="2800">
                <a:latin typeface="Calibri" pitchFamily="34" charset="0"/>
              </a:rPr>
              <a:t>Whether you want to offer  virtual office hours, a way to make sure that good study materials are available to your students, provide “hands on”, but remote computer support, offer synchronous interactivity for a meeting, training session, or class…AC enables a wide variety of needs to be met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9" name="Rectangle 8"/>
          <p:cNvSpPr/>
          <p:nvPr/>
        </p:nvSpPr>
        <p:spPr>
          <a:xfrm>
            <a:off x="2133601" y="228600"/>
            <a:ext cx="6781800" cy="144780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Cube 20"/>
          <p:cNvSpPr/>
          <p:nvPr/>
        </p:nvSpPr>
        <p:spPr>
          <a:xfrm>
            <a:off x="228600" y="228600"/>
            <a:ext cx="1828800" cy="1884363"/>
          </a:xfrm>
          <a:prstGeom prst="cube">
            <a:avLst/>
          </a:prstGeom>
          <a:blipFill>
            <a:blip r:embed="rId4"/>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6705600" y="4419600"/>
            <a:ext cx="2286000" cy="2286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accent1">
                    <a:lumMod val="50000"/>
                  </a:schemeClr>
                </a:solidFill>
                <a:latin typeface="Arial Rounded MT Bold" pitchFamily="34" charset="0"/>
              </a:rPr>
              <a:t/>
            </a:r>
            <a:br>
              <a:rPr lang="en-US" sz="2000" dirty="0">
                <a:solidFill>
                  <a:schemeClr val="accent1">
                    <a:lumMod val="50000"/>
                  </a:schemeClr>
                </a:solidFill>
                <a:latin typeface="Arial Rounded MT Bold" pitchFamily="34" charset="0"/>
              </a:rPr>
            </a:br>
            <a:r>
              <a:rPr lang="en-US" sz="2000" dirty="0">
                <a:solidFill>
                  <a:schemeClr val="accent1">
                    <a:lumMod val="50000"/>
                  </a:schemeClr>
                </a:solidFill>
                <a:latin typeface="Arial Rounded MT Bold" pitchFamily="34" charset="0"/>
              </a:rPr>
              <a:t>Cost</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a:p>
            <a:pPr algn="ctr" fontAlgn="auto">
              <a:spcBef>
                <a:spcPts val="0"/>
              </a:spcBef>
              <a:spcAft>
                <a:spcPts val="0"/>
              </a:spcAft>
              <a:defRPr/>
            </a:pPr>
            <a:r>
              <a:rPr lang="en-US" sz="2000" dirty="0">
                <a:solidFill>
                  <a:schemeClr val="accent1">
                    <a:lumMod val="50000"/>
                  </a:schemeClr>
                </a:solidFill>
                <a:latin typeface="Arial Rounded MT Bold" pitchFamily="34" charset="0"/>
              </a:rPr>
              <a:t>Compliance</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a:p>
            <a:pPr algn="ctr" fontAlgn="auto">
              <a:spcBef>
                <a:spcPts val="0"/>
              </a:spcBef>
              <a:spcAft>
                <a:spcPts val="0"/>
              </a:spcAft>
              <a:defRPr/>
            </a:pPr>
            <a:r>
              <a:rPr lang="en-US" sz="2000" dirty="0">
                <a:solidFill>
                  <a:schemeClr val="accent1">
                    <a:lumMod val="50000"/>
                  </a:schemeClr>
                </a:solidFill>
                <a:latin typeface="Arial Rounded MT Bold" pitchFamily="34" charset="0"/>
              </a:rPr>
              <a:t>Convenience</a:t>
            </a:r>
          </a:p>
          <a:p>
            <a:pPr algn="ctr" fontAlgn="auto">
              <a:spcBef>
                <a:spcPts val="0"/>
              </a:spcBef>
              <a:spcAft>
                <a:spcPts val="0"/>
              </a:spcAft>
              <a:defRPr/>
            </a:pPr>
            <a:endParaRPr lang="en-US" dirty="0"/>
          </a:p>
        </p:txBody>
      </p:sp>
      <p:pic>
        <p:nvPicPr>
          <p:cNvPr id="15" name="Picture 14" descr="compliance.gif"/>
          <p:cNvPicPr>
            <a:picLocks noChangeAspect="1"/>
          </p:cNvPicPr>
          <p:nvPr/>
        </p:nvPicPr>
        <p:blipFill>
          <a:blip r:embed="rId5"/>
          <a:stretch>
            <a:fillRect/>
          </a:stretch>
        </p:blipFill>
        <p:spPr>
          <a:xfrm>
            <a:off x="3352800" y="4114800"/>
            <a:ext cx="1924050" cy="2266950"/>
          </a:xfrm>
          <a:prstGeom prst="rect">
            <a:avLst/>
          </a:prstGeom>
          <a:ln>
            <a:noFill/>
          </a:ln>
          <a:effectLst>
            <a:outerShdw blurRad="292100" dist="139700" dir="2700000" algn="tl" rotWithShape="0">
              <a:srgbClr val="333333">
                <a:alpha val="65000"/>
              </a:srgbClr>
            </a:outerShdw>
          </a:effectLst>
        </p:spPr>
      </p:pic>
      <p:pic>
        <p:nvPicPr>
          <p:cNvPr id="16" name="Picture 15" descr="convenient.gif"/>
          <p:cNvPicPr>
            <a:picLocks noChangeAspect="1"/>
          </p:cNvPicPr>
          <p:nvPr/>
        </p:nvPicPr>
        <p:blipFill>
          <a:blip r:embed="rId6"/>
          <a:stretch>
            <a:fillRect/>
          </a:stretch>
        </p:blipFill>
        <p:spPr>
          <a:xfrm rot="949722">
            <a:off x="5580063" y="2346325"/>
            <a:ext cx="2305050" cy="1358900"/>
          </a:xfrm>
          <a:prstGeom prst="rect">
            <a:avLst/>
          </a:prstGeom>
          <a:ln>
            <a:noFill/>
          </a:ln>
          <a:effectLst>
            <a:outerShdw blurRad="292100" dist="139700" dir="2700000" algn="tl" rotWithShape="0">
              <a:srgbClr val="333333">
                <a:alpha val="65000"/>
              </a:srgbClr>
            </a:outerShdw>
          </a:effectLst>
        </p:spPr>
      </p:pic>
      <p:pic>
        <p:nvPicPr>
          <p:cNvPr id="17" name="Picture 16" descr="cost.gif"/>
          <p:cNvPicPr>
            <a:picLocks noChangeAspect="1"/>
          </p:cNvPicPr>
          <p:nvPr/>
        </p:nvPicPr>
        <p:blipFill>
          <a:blip r:embed="rId7"/>
          <a:stretch>
            <a:fillRect/>
          </a:stretch>
        </p:blipFill>
        <p:spPr>
          <a:xfrm rot="3112809">
            <a:off x="342900" y="2644776"/>
            <a:ext cx="2365375" cy="2990850"/>
          </a:xfrm>
          <a:prstGeom prst="rect">
            <a:avLst/>
          </a:prstGeom>
          <a:ln>
            <a:noFill/>
          </a:ln>
          <a:effectLst>
            <a:outerShdw blurRad="292100" dist="139700" dir="2700000" algn="tl" rotWithShape="0">
              <a:srgbClr val="333333">
                <a:alpha val="65000"/>
              </a:srgbClr>
            </a:outerShdw>
          </a:effectLst>
        </p:spPr>
      </p:pic>
      <p:sp>
        <p:nvSpPr>
          <p:cNvPr id="16394" name="TextBox 11"/>
          <p:cNvSpPr txBox="1">
            <a:spLocks noChangeArrowheads="1"/>
          </p:cNvSpPr>
          <p:nvPr/>
        </p:nvSpPr>
        <p:spPr bwMode="auto">
          <a:xfrm>
            <a:off x="1981200" y="371475"/>
            <a:ext cx="7162800" cy="1076325"/>
          </a:xfrm>
          <a:prstGeom prst="rect">
            <a:avLst/>
          </a:prstGeom>
          <a:noFill/>
          <a:ln w="9525">
            <a:noFill/>
            <a:miter lim="800000"/>
            <a:headEnd/>
            <a:tailEnd/>
          </a:ln>
        </p:spPr>
        <p:txBody>
          <a:bodyPr>
            <a:spAutoFit/>
          </a:bodyPr>
          <a:lstStyle/>
          <a:p>
            <a:pPr algn="ctr"/>
            <a:r>
              <a:rPr lang="en-US" sz="3200" b="1">
                <a:latin typeface="Arial Rounded MT Bold" pitchFamily="34" charset="0"/>
              </a:rPr>
              <a:t>Increased Adobe Connect Use </a:t>
            </a:r>
          </a:p>
          <a:p>
            <a:pPr algn="ctr"/>
            <a:r>
              <a:rPr lang="en-US" sz="3200" b="1">
                <a:latin typeface="Arial Rounded MT Bold" pitchFamily="34" charset="0"/>
              </a:rPr>
              <a:t>at Clemson University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17" name="Rectangle 16"/>
          <p:cNvSpPr/>
          <p:nvPr/>
        </p:nvSpPr>
        <p:spPr>
          <a:xfrm>
            <a:off x="2133601" y="228600"/>
            <a:ext cx="6781800" cy="144780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7" name="TextBox 17"/>
          <p:cNvSpPr txBox="1">
            <a:spLocks noChangeArrowheads="1"/>
          </p:cNvSpPr>
          <p:nvPr/>
        </p:nvSpPr>
        <p:spPr bwMode="auto">
          <a:xfrm>
            <a:off x="1981200" y="371475"/>
            <a:ext cx="7162800" cy="1076325"/>
          </a:xfrm>
          <a:prstGeom prst="rect">
            <a:avLst/>
          </a:prstGeom>
          <a:noFill/>
          <a:ln w="9525">
            <a:noFill/>
            <a:miter lim="800000"/>
            <a:headEnd/>
            <a:tailEnd/>
          </a:ln>
        </p:spPr>
        <p:txBody>
          <a:bodyPr>
            <a:spAutoFit/>
          </a:bodyPr>
          <a:lstStyle/>
          <a:p>
            <a:pPr algn="ctr"/>
            <a:r>
              <a:rPr lang="en-US" sz="3200" b="1">
                <a:latin typeface="Arial Rounded MT Bold" pitchFamily="34" charset="0"/>
              </a:rPr>
              <a:t>Increased Adobe Connect Use </a:t>
            </a:r>
          </a:p>
          <a:p>
            <a:pPr algn="ctr"/>
            <a:r>
              <a:rPr lang="en-US" sz="3200" b="1">
                <a:latin typeface="Arial Rounded MT Bold" pitchFamily="34" charset="0"/>
              </a:rPr>
              <a:t>at Clemson University</a:t>
            </a:r>
          </a:p>
        </p:txBody>
      </p:sp>
      <p:sp>
        <p:nvSpPr>
          <p:cNvPr id="21" name="Cube 20"/>
          <p:cNvSpPr/>
          <p:nvPr/>
        </p:nvSpPr>
        <p:spPr>
          <a:xfrm>
            <a:off x="228600" y="228600"/>
            <a:ext cx="1828800" cy="1884363"/>
          </a:xfrm>
          <a:prstGeom prst="cube">
            <a:avLst/>
          </a:prstGeom>
          <a:blipFill>
            <a:blip r:embed="rId4"/>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descr="support center.jpg"/>
          <p:cNvPicPr>
            <a:picLocks noChangeAspect="1"/>
          </p:cNvPicPr>
          <p:nvPr/>
        </p:nvPicPr>
        <p:blipFill>
          <a:blip r:embed="rId5"/>
          <a:stretch>
            <a:fillRect/>
          </a:stretch>
        </p:blipFill>
        <p:spPr>
          <a:xfrm rot="333632">
            <a:off x="3956050" y="4821238"/>
            <a:ext cx="2062163" cy="1528762"/>
          </a:xfrm>
          <a:prstGeom prst="rect">
            <a:avLst/>
          </a:prstGeom>
          <a:ln>
            <a:solidFill>
              <a:srgbClr val="7030A0"/>
            </a:solidFill>
          </a:ln>
          <a:effectLst>
            <a:outerShdw blurRad="292100" dist="139700" dir="2700000" algn="tl" rotWithShape="0">
              <a:srgbClr val="333333">
                <a:alpha val="65000"/>
              </a:srgbClr>
            </a:outerShdw>
          </a:effectLst>
        </p:spPr>
      </p:pic>
      <p:pic>
        <p:nvPicPr>
          <p:cNvPr id="7" name="Picture 6" descr="Tech Talks mock up 002.jpg"/>
          <p:cNvPicPr>
            <a:picLocks noChangeAspect="1"/>
          </p:cNvPicPr>
          <p:nvPr/>
        </p:nvPicPr>
        <p:blipFill>
          <a:blip r:embed="rId6"/>
          <a:stretch>
            <a:fillRect/>
          </a:stretch>
        </p:blipFill>
        <p:spPr>
          <a:xfrm rot="20858442">
            <a:off x="6438900" y="2457450"/>
            <a:ext cx="1744663" cy="1262063"/>
          </a:xfrm>
          <a:prstGeom prst="rect">
            <a:avLst/>
          </a:prstGeom>
          <a:ln>
            <a:solidFill>
              <a:srgbClr val="7030A0"/>
            </a:solidFill>
          </a:ln>
          <a:effectLst>
            <a:outerShdw blurRad="292100" dist="139700" dir="2700000" algn="tl" rotWithShape="0">
              <a:srgbClr val="333333">
                <a:alpha val="65000"/>
              </a:srgbClr>
            </a:outerShdw>
          </a:effectLst>
        </p:spPr>
      </p:pic>
      <p:pic>
        <p:nvPicPr>
          <p:cNvPr id="8" name="Picture 7" descr="woman%20headset%20computer.jpg"/>
          <p:cNvPicPr>
            <a:picLocks noChangeAspect="1"/>
          </p:cNvPicPr>
          <p:nvPr/>
        </p:nvPicPr>
        <p:blipFill>
          <a:blip r:embed="rId7"/>
          <a:stretch>
            <a:fillRect/>
          </a:stretch>
        </p:blipFill>
        <p:spPr>
          <a:xfrm rot="300256">
            <a:off x="3743325" y="2090738"/>
            <a:ext cx="1512888" cy="2019300"/>
          </a:xfrm>
          <a:prstGeom prst="rect">
            <a:avLst/>
          </a:prstGeom>
          <a:ln>
            <a:solidFill>
              <a:srgbClr val="7030A0"/>
            </a:solidFill>
          </a:ln>
          <a:effectLst>
            <a:outerShdw blurRad="292100" dist="139700" dir="2700000" algn="tl" rotWithShape="0">
              <a:srgbClr val="333333">
                <a:alpha val="65000"/>
              </a:srgbClr>
            </a:outerShdw>
          </a:effectLst>
        </p:spPr>
      </p:pic>
      <p:pic>
        <p:nvPicPr>
          <p:cNvPr id="11" name="Picture 10" descr="adobeConnectClassroom.jpg"/>
          <p:cNvPicPr>
            <a:picLocks noChangeAspect="1"/>
          </p:cNvPicPr>
          <p:nvPr/>
        </p:nvPicPr>
        <p:blipFill>
          <a:blip r:embed="rId8"/>
          <a:stretch>
            <a:fillRect/>
          </a:stretch>
        </p:blipFill>
        <p:spPr>
          <a:xfrm rot="21105111">
            <a:off x="523875" y="3398838"/>
            <a:ext cx="2921000" cy="2192337"/>
          </a:xfrm>
          <a:prstGeom prst="rect">
            <a:avLst/>
          </a:prstGeom>
          <a:ln>
            <a:solidFill>
              <a:srgbClr val="7030A0"/>
            </a:solidFill>
          </a:ln>
          <a:effectLst>
            <a:outerShdw blurRad="292100" dist="139700" dir="2700000" algn="tl" rotWithShape="0">
              <a:srgbClr val="333333">
                <a:alpha val="65000"/>
              </a:srgbClr>
            </a:outerShdw>
          </a:effectLst>
        </p:spPr>
      </p:pic>
      <p:sp>
        <p:nvSpPr>
          <p:cNvPr id="13" name="Rectangle 12"/>
          <p:cNvSpPr/>
          <p:nvPr/>
        </p:nvSpPr>
        <p:spPr>
          <a:xfrm>
            <a:off x="6705600" y="4419600"/>
            <a:ext cx="2286000" cy="2286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accent1">
                    <a:lumMod val="50000"/>
                  </a:schemeClr>
                </a:solidFill>
                <a:latin typeface="Arial Rounded MT Bold" pitchFamily="34" charset="0"/>
              </a:rPr>
              <a:t/>
            </a:r>
            <a:br>
              <a:rPr lang="en-US" sz="2000" dirty="0">
                <a:solidFill>
                  <a:schemeClr val="accent1">
                    <a:lumMod val="50000"/>
                  </a:schemeClr>
                </a:solidFill>
                <a:latin typeface="Arial Rounded MT Bold" pitchFamily="34" charset="0"/>
              </a:rPr>
            </a:br>
            <a:r>
              <a:rPr lang="en-US" dirty="0">
                <a:solidFill>
                  <a:schemeClr val="accent1">
                    <a:lumMod val="50000"/>
                  </a:schemeClr>
                </a:solidFill>
                <a:latin typeface="Arial Rounded MT Bold" pitchFamily="34" charset="0"/>
              </a:rPr>
              <a:t>Distance Education</a:t>
            </a:r>
          </a:p>
          <a:p>
            <a:pPr algn="ctr" fontAlgn="auto">
              <a:spcBef>
                <a:spcPts val="0"/>
              </a:spcBef>
              <a:spcAft>
                <a:spcPts val="0"/>
              </a:spcAft>
              <a:defRPr/>
            </a:pPr>
            <a:endParaRPr lang="en-US" dirty="0">
              <a:solidFill>
                <a:schemeClr val="accent1">
                  <a:lumMod val="50000"/>
                </a:schemeClr>
              </a:solidFill>
              <a:latin typeface="Arial Rounded MT Bold" pitchFamily="34" charset="0"/>
            </a:endParaRPr>
          </a:p>
          <a:p>
            <a:pPr algn="ctr" fontAlgn="auto">
              <a:spcBef>
                <a:spcPts val="0"/>
              </a:spcBef>
              <a:spcAft>
                <a:spcPts val="0"/>
              </a:spcAft>
              <a:defRPr/>
            </a:pPr>
            <a:r>
              <a:rPr lang="en-US" dirty="0">
                <a:solidFill>
                  <a:schemeClr val="accent1">
                    <a:lumMod val="50000"/>
                  </a:schemeClr>
                </a:solidFill>
                <a:latin typeface="Arial Rounded MT Bold" pitchFamily="34" charset="0"/>
              </a:rPr>
              <a:t>Meetings</a:t>
            </a:r>
          </a:p>
          <a:p>
            <a:pPr algn="ctr" fontAlgn="auto">
              <a:spcBef>
                <a:spcPts val="0"/>
              </a:spcBef>
              <a:spcAft>
                <a:spcPts val="0"/>
              </a:spcAft>
              <a:defRPr/>
            </a:pPr>
            <a:endParaRPr lang="en-US" dirty="0">
              <a:solidFill>
                <a:schemeClr val="accent1">
                  <a:lumMod val="50000"/>
                </a:schemeClr>
              </a:solidFill>
              <a:latin typeface="Arial Rounded MT Bold" pitchFamily="34" charset="0"/>
            </a:endParaRPr>
          </a:p>
          <a:p>
            <a:pPr algn="ctr" fontAlgn="auto">
              <a:spcBef>
                <a:spcPts val="0"/>
              </a:spcBef>
              <a:spcAft>
                <a:spcPts val="0"/>
              </a:spcAft>
              <a:defRPr/>
            </a:pPr>
            <a:r>
              <a:rPr lang="en-US" dirty="0">
                <a:solidFill>
                  <a:schemeClr val="accent1">
                    <a:lumMod val="50000"/>
                  </a:schemeClr>
                </a:solidFill>
                <a:latin typeface="Arial Rounded MT Bold" pitchFamily="34" charset="0"/>
              </a:rPr>
              <a:t>Computer Support</a:t>
            </a:r>
          </a:p>
          <a:p>
            <a:pPr algn="ctr" fontAlgn="auto">
              <a:spcBef>
                <a:spcPts val="0"/>
              </a:spcBef>
              <a:spcAft>
                <a:spcPts val="0"/>
              </a:spcAft>
              <a:defRPr/>
            </a:pPr>
            <a:endParaRPr lang="en-US" dirty="0">
              <a:solidFill>
                <a:schemeClr val="accent1">
                  <a:lumMod val="50000"/>
                </a:schemeClr>
              </a:solidFill>
              <a:latin typeface="Arial Rounded MT Bold" pitchFamily="34" charset="0"/>
            </a:endParaRPr>
          </a:p>
          <a:p>
            <a:pPr algn="ctr" fontAlgn="auto">
              <a:spcBef>
                <a:spcPts val="0"/>
              </a:spcBef>
              <a:spcAft>
                <a:spcPts val="0"/>
              </a:spcAft>
              <a:defRPr/>
            </a:pPr>
            <a:r>
              <a:rPr lang="en-US" dirty="0">
                <a:solidFill>
                  <a:schemeClr val="accent1">
                    <a:lumMod val="50000"/>
                  </a:schemeClr>
                </a:solidFill>
                <a:latin typeface="Arial Rounded MT Bold" pitchFamily="34" charset="0"/>
              </a:rPr>
              <a:t>Online Training</a:t>
            </a:r>
            <a:endParaRPr lang="en-US" sz="2000" dirty="0">
              <a:solidFill>
                <a:schemeClr val="accent1">
                  <a:lumMod val="50000"/>
                </a:schemeClr>
              </a:solidFill>
              <a:latin typeface="Arial Rounded MT Bold" pitchFamily="34" charset="0"/>
            </a:endParaRP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p:cNvSpPr/>
          <p:nvPr/>
        </p:nvSpPr>
        <p:spPr>
          <a:xfrm>
            <a:off x="228600" y="228600"/>
            <a:ext cx="1828800" cy="1884363"/>
          </a:xfrm>
          <a:prstGeom prst="cube">
            <a:avLst/>
          </a:prstGeom>
          <a:blipFill>
            <a:blip r:embed="rId3"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2"/>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12" name="Rectangle 11"/>
          <p:cNvSpPr/>
          <p:nvPr/>
        </p:nvSpPr>
        <p:spPr>
          <a:xfrm>
            <a:off x="2133600" y="228600"/>
            <a:ext cx="6781800" cy="144780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6" name="TextBox 12"/>
          <p:cNvSpPr txBox="1">
            <a:spLocks noChangeArrowheads="1"/>
          </p:cNvSpPr>
          <p:nvPr/>
        </p:nvSpPr>
        <p:spPr bwMode="auto">
          <a:xfrm>
            <a:off x="1600200" y="381000"/>
            <a:ext cx="7467600" cy="1077913"/>
          </a:xfrm>
          <a:prstGeom prst="rect">
            <a:avLst/>
          </a:prstGeom>
          <a:noFill/>
          <a:ln w="9525">
            <a:noFill/>
            <a:miter lim="800000"/>
            <a:headEnd/>
            <a:tailEnd/>
          </a:ln>
        </p:spPr>
        <p:txBody>
          <a:bodyPr>
            <a:spAutoFit/>
          </a:bodyPr>
          <a:lstStyle/>
          <a:p>
            <a:pPr algn="ctr"/>
            <a:r>
              <a:rPr lang="en-US" sz="3200" b="1">
                <a:latin typeface="Arial Rounded MT Bold" pitchFamily="34" charset="0"/>
              </a:rPr>
              <a:t>The Various Forms of </a:t>
            </a:r>
          </a:p>
          <a:p>
            <a:pPr algn="ctr"/>
            <a:r>
              <a:rPr lang="en-US" sz="3200" b="1">
                <a:latin typeface="Arial Rounded MT Bold" pitchFamily="34" charset="0"/>
              </a:rPr>
              <a:t>Distance Education</a:t>
            </a:r>
          </a:p>
        </p:txBody>
      </p:sp>
      <p:sp>
        <p:nvSpPr>
          <p:cNvPr id="20487" name="TextBox 13"/>
          <p:cNvSpPr txBox="1">
            <a:spLocks noChangeArrowheads="1"/>
          </p:cNvSpPr>
          <p:nvPr/>
        </p:nvSpPr>
        <p:spPr bwMode="auto">
          <a:xfrm>
            <a:off x="784225" y="2755900"/>
            <a:ext cx="8054975" cy="3416300"/>
          </a:xfrm>
          <a:prstGeom prst="rect">
            <a:avLst/>
          </a:prstGeom>
          <a:noFill/>
          <a:ln w="9525">
            <a:noFill/>
            <a:miter lim="800000"/>
            <a:headEnd/>
            <a:tailEnd/>
          </a:ln>
        </p:spPr>
        <p:txBody>
          <a:bodyPr wrap="none">
            <a:spAutoFit/>
          </a:bodyPr>
          <a:lstStyle/>
          <a:p>
            <a:pPr>
              <a:buFont typeface="Arial" charset="0"/>
              <a:buChar char="•"/>
            </a:pPr>
            <a:r>
              <a:rPr lang="en-US" sz="3600" b="1" i="1">
                <a:latin typeface="Calibri" pitchFamily="34" charset="0"/>
              </a:rPr>
              <a:t>Dedicated, mostly asynchronous classes</a:t>
            </a:r>
          </a:p>
          <a:p>
            <a:endParaRPr lang="en-US" sz="3600">
              <a:latin typeface="Calibri" pitchFamily="34" charset="0"/>
            </a:endParaRPr>
          </a:p>
          <a:p>
            <a:pPr>
              <a:buFont typeface="Arial" charset="0"/>
              <a:buChar char="•"/>
            </a:pPr>
            <a:r>
              <a:rPr lang="en-US" sz="3600">
                <a:latin typeface="Calibri" pitchFamily="34" charset="0"/>
              </a:rPr>
              <a:t>Taught-from-a-Distance classes</a:t>
            </a:r>
          </a:p>
          <a:p>
            <a:pPr>
              <a:buFont typeface="Arial" charset="0"/>
              <a:buChar char="•"/>
            </a:pPr>
            <a:r>
              <a:rPr lang="en-US" sz="3600">
                <a:latin typeface="Calibri" pitchFamily="34" charset="0"/>
              </a:rPr>
              <a:t>Multiple Instructors in Multiple Locations</a:t>
            </a:r>
          </a:p>
          <a:p>
            <a:pPr>
              <a:buFont typeface="Arial" charset="0"/>
              <a:buChar char="•"/>
            </a:pPr>
            <a:r>
              <a:rPr lang="en-US" sz="3600">
                <a:latin typeface="Calibri" pitchFamily="34" charset="0"/>
              </a:rPr>
              <a:t>Guest Speakers</a:t>
            </a:r>
          </a:p>
          <a:p>
            <a:pPr>
              <a:buFont typeface="Arial" charset="0"/>
              <a:buChar char="•"/>
            </a:pPr>
            <a:r>
              <a:rPr lang="en-US" sz="3600">
                <a:latin typeface="Calibri" pitchFamily="34" charset="0"/>
              </a:rPr>
              <a:t>One-off Classes</a:t>
            </a:r>
          </a:p>
        </p:txBody>
      </p:sp>
      <p:sp>
        <p:nvSpPr>
          <p:cNvPr id="15" name="TextBox 14"/>
          <p:cNvSpPr txBox="1"/>
          <p:nvPr/>
        </p:nvSpPr>
        <p:spPr>
          <a:xfrm rot="20315224">
            <a:off x="171450" y="2455863"/>
            <a:ext cx="973138" cy="585787"/>
          </a:xfrm>
          <a:prstGeom prst="rect">
            <a:avLst/>
          </a:prstGeom>
          <a:noFill/>
        </p:spPr>
        <p:txBody>
          <a:bodyPr wrap="none">
            <a:spAutoFit/>
          </a:bodyPr>
          <a:lstStyle/>
          <a:p>
            <a:pPr fontAlgn="auto">
              <a:spcBef>
                <a:spcPts val="0"/>
              </a:spcBef>
              <a:spcAft>
                <a:spcPts val="0"/>
              </a:spcAft>
              <a:defRPr/>
            </a:pPr>
            <a:r>
              <a:rPr lang="en-US" sz="3200" b="1" dirty="0">
                <a:solidFill>
                  <a:schemeClr val="accent6">
                    <a:lumMod val="50000"/>
                  </a:schemeClr>
                </a:solidFill>
                <a:effectLst>
                  <a:outerShdw blurRad="38100" dist="38100" dir="2700000" algn="tl">
                    <a:srgbClr val="000000">
                      <a:alpha val="43137"/>
                    </a:srgbClr>
                  </a:outerShdw>
                </a:effectLst>
                <a:latin typeface="+mn-lt"/>
              </a:rPr>
              <a:t>then</a:t>
            </a:r>
            <a:endParaRPr lang="en-US" sz="3200" b="1" dirty="0">
              <a:solidFill>
                <a:schemeClr val="accent6">
                  <a:lumMod val="50000"/>
                </a:schemeClr>
              </a:solidFill>
              <a:effectLst>
                <a:outerShdw blurRad="38100" dist="38100" dir="2700000" algn="tl">
                  <a:srgbClr val="000000">
                    <a:alpha val="43137"/>
                  </a:srgbClr>
                </a:outerShdw>
              </a:effectLst>
              <a:latin typeface="+mn-lt"/>
            </a:endParaRPr>
          </a:p>
        </p:txBody>
      </p:sp>
      <p:sp>
        <p:nvSpPr>
          <p:cNvPr id="16" name="TextBox 15"/>
          <p:cNvSpPr txBox="1"/>
          <p:nvPr/>
        </p:nvSpPr>
        <p:spPr>
          <a:xfrm rot="20315224">
            <a:off x="173038" y="3590925"/>
            <a:ext cx="930275" cy="585788"/>
          </a:xfrm>
          <a:prstGeom prst="rect">
            <a:avLst/>
          </a:prstGeom>
          <a:noFill/>
        </p:spPr>
        <p:txBody>
          <a:bodyPr wrap="none">
            <a:spAutoFit/>
          </a:bodyPr>
          <a:lstStyle/>
          <a:p>
            <a:pPr fontAlgn="auto">
              <a:spcBef>
                <a:spcPts val="0"/>
              </a:spcBef>
              <a:spcAft>
                <a:spcPts val="0"/>
              </a:spcAft>
              <a:defRPr/>
            </a:pPr>
            <a:r>
              <a:rPr lang="en-US" sz="3200" b="1" dirty="0">
                <a:solidFill>
                  <a:schemeClr val="accent6">
                    <a:lumMod val="50000"/>
                  </a:schemeClr>
                </a:solidFill>
                <a:effectLst>
                  <a:outerShdw blurRad="38100" dist="38100" dir="2700000" algn="tl">
                    <a:srgbClr val="000000">
                      <a:alpha val="43137"/>
                    </a:srgbClr>
                  </a:outerShdw>
                </a:effectLst>
                <a:latin typeface="+mn-lt"/>
              </a:rPr>
              <a:t>now</a:t>
            </a:r>
            <a:endParaRPr lang="en-US" sz="3200" b="1" dirty="0">
              <a:solidFill>
                <a:schemeClr val="accent6">
                  <a:lumMod val="50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p:cNvSpPr/>
          <p:nvPr/>
        </p:nvSpPr>
        <p:spPr>
          <a:xfrm>
            <a:off x="228600" y="228600"/>
            <a:ext cx="1828800" cy="1884363"/>
          </a:xfrm>
          <a:prstGeom prst="cube">
            <a:avLst/>
          </a:prstGeom>
          <a:blipFill>
            <a:blip r:embed="rId3"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2"/>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12" name="Rectangle 11"/>
          <p:cNvSpPr/>
          <p:nvPr/>
        </p:nvSpPr>
        <p:spPr>
          <a:xfrm>
            <a:off x="2133600" y="228600"/>
            <a:ext cx="6781800" cy="144780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4" name="TextBox 12"/>
          <p:cNvSpPr txBox="1">
            <a:spLocks noChangeArrowheads="1"/>
          </p:cNvSpPr>
          <p:nvPr/>
        </p:nvSpPr>
        <p:spPr bwMode="auto">
          <a:xfrm>
            <a:off x="1600200" y="381000"/>
            <a:ext cx="7467600" cy="1077913"/>
          </a:xfrm>
          <a:prstGeom prst="rect">
            <a:avLst/>
          </a:prstGeom>
          <a:noFill/>
          <a:ln w="9525">
            <a:noFill/>
            <a:miter lim="800000"/>
            <a:headEnd/>
            <a:tailEnd/>
          </a:ln>
        </p:spPr>
        <p:txBody>
          <a:bodyPr>
            <a:spAutoFit/>
          </a:bodyPr>
          <a:lstStyle/>
          <a:p>
            <a:pPr algn="ctr"/>
            <a:r>
              <a:rPr lang="en-US" sz="3200" b="1">
                <a:latin typeface="Arial Rounded MT Bold" pitchFamily="34" charset="0"/>
              </a:rPr>
              <a:t>Basic vs. Intensive Use</a:t>
            </a:r>
          </a:p>
          <a:p>
            <a:pPr algn="ctr"/>
            <a:r>
              <a:rPr lang="en-US" sz="3200" b="1">
                <a:latin typeface="Arial Rounded MT Bold" pitchFamily="34" charset="0"/>
              </a:rPr>
              <a:t>Of Adobe Connect</a:t>
            </a:r>
          </a:p>
        </p:txBody>
      </p:sp>
      <p:sp>
        <p:nvSpPr>
          <p:cNvPr id="22535" name="TextBox 13"/>
          <p:cNvSpPr txBox="1">
            <a:spLocks noChangeArrowheads="1"/>
          </p:cNvSpPr>
          <p:nvPr/>
        </p:nvSpPr>
        <p:spPr bwMode="auto">
          <a:xfrm>
            <a:off x="2046288" y="1858963"/>
            <a:ext cx="5802312" cy="4770437"/>
          </a:xfrm>
          <a:prstGeom prst="rect">
            <a:avLst/>
          </a:prstGeom>
          <a:noFill/>
          <a:ln w="9525">
            <a:noFill/>
            <a:miter lim="800000"/>
            <a:headEnd/>
            <a:tailEnd/>
          </a:ln>
        </p:spPr>
        <p:txBody>
          <a:bodyPr>
            <a:spAutoFit/>
          </a:bodyPr>
          <a:lstStyle/>
          <a:p>
            <a:pPr>
              <a:buFont typeface="Arial" charset="0"/>
              <a:buChar char="•"/>
            </a:pPr>
            <a:r>
              <a:rPr lang="en-US" sz="3200" b="1">
                <a:latin typeface="Calibri" pitchFamily="34" charset="0"/>
              </a:rPr>
              <a:t>Basic Adobe Connect Use</a:t>
            </a:r>
          </a:p>
          <a:p>
            <a:pPr lvl="1">
              <a:buFont typeface="Arial" charset="0"/>
              <a:buChar char="•"/>
            </a:pPr>
            <a:r>
              <a:rPr lang="en-US" sz="2800" b="1" i="1">
                <a:latin typeface="Calibri" pitchFamily="34" charset="0"/>
              </a:rPr>
              <a:t>Audio lecture</a:t>
            </a:r>
          </a:p>
          <a:p>
            <a:pPr lvl="1">
              <a:buFont typeface="Arial" charset="0"/>
              <a:buChar char="•"/>
            </a:pPr>
            <a:r>
              <a:rPr lang="en-US" sz="2800" b="1" i="1">
                <a:latin typeface="Calibri" pitchFamily="34" charset="0"/>
              </a:rPr>
              <a:t>Visual Materials</a:t>
            </a:r>
          </a:p>
          <a:p>
            <a:pPr lvl="1">
              <a:buFont typeface="Arial" charset="0"/>
              <a:buChar char="•"/>
            </a:pPr>
            <a:r>
              <a:rPr lang="en-US" sz="2800" b="1" i="1">
                <a:latin typeface="Calibri" pitchFamily="34" charset="0"/>
              </a:rPr>
              <a:t>Q/A via Chat</a:t>
            </a:r>
            <a:endParaRPr lang="en-US" sz="3600" b="1" i="1">
              <a:latin typeface="Calibri" pitchFamily="34" charset="0"/>
            </a:endParaRPr>
          </a:p>
          <a:p>
            <a:pPr>
              <a:lnSpc>
                <a:spcPct val="150000"/>
              </a:lnSpc>
              <a:buFont typeface="Arial" charset="0"/>
              <a:buChar char="•"/>
            </a:pPr>
            <a:r>
              <a:rPr lang="en-US" sz="3200" b="1">
                <a:latin typeface="Calibri" pitchFamily="34" charset="0"/>
              </a:rPr>
              <a:t>Intensive Adobe Connect Use</a:t>
            </a:r>
          </a:p>
          <a:p>
            <a:pPr lvl="1">
              <a:buFont typeface="Arial" charset="0"/>
              <a:buChar char="•"/>
            </a:pPr>
            <a:r>
              <a:rPr lang="en-US" sz="2800" b="1" i="1">
                <a:latin typeface="Calibri" pitchFamily="34" charset="0"/>
              </a:rPr>
              <a:t>Video</a:t>
            </a:r>
          </a:p>
          <a:p>
            <a:pPr lvl="1">
              <a:buFont typeface="Arial" charset="0"/>
              <a:buChar char="•"/>
            </a:pPr>
            <a:r>
              <a:rPr lang="en-US" sz="2800" b="1" i="1">
                <a:latin typeface="Calibri" pitchFamily="34" charset="0"/>
              </a:rPr>
              <a:t>Whiteboard</a:t>
            </a:r>
          </a:p>
          <a:p>
            <a:pPr lvl="1">
              <a:buFont typeface="Arial" charset="0"/>
              <a:buChar char="•"/>
            </a:pPr>
            <a:r>
              <a:rPr lang="en-US" sz="2800" b="1" i="1">
                <a:latin typeface="Calibri" pitchFamily="34" charset="0"/>
              </a:rPr>
              <a:t>Break-out rooms</a:t>
            </a:r>
          </a:p>
          <a:p>
            <a:pPr lvl="1">
              <a:buFont typeface="Arial" charset="0"/>
              <a:buChar char="•"/>
            </a:pPr>
            <a:r>
              <a:rPr lang="en-US" sz="2800" b="1" i="1">
                <a:latin typeface="Calibri" pitchFamily="34" charset="0"/>
              </a:rPr>
              <a:t>Polls</a:t>
            </a:r>
          </a:p>
          <a:p>
            <a:pPr lvl="1">
              <a:buFont typeface="Arial" charset="0"/>
              <a:buChar char="•"/>
            </a:pPr>
            <a:r>
              <a:rPr lang="en-US" sz="2800" b="1" i="1">
                <a:latin typeface="Calibri" pitchFamily="34" charset="0"/>
              </a:rPr>
              <a:t>Screen/computer Sharing</a:t>
            </a:r>
          </a:p>
        </p:txBody>
      </p:sp>
      <p:pic>
        <p:nvPicPr>
          <p:cNvPr id="9" name="Picture 8" descr="de.gif"/>
          <p:cNvPicPr>
            <a:picLocks noChangeAspect="1"/>
          </p:cNvPicPr>
          <p:nvPr/>
        </p:nvPicPr>
        <p:blipFill>
          <a:blip r:embed="rId5"/>
          <a:stretch>
            <a:fillRect/>
          </a:stretch>
        </p:blipFill>
        <p:spPr>
          <a:xfrm rot="21265732">
            <a:off x="358775" y="3198813"/>
            <a:ext cx="1663700" cy="27765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p:cNvSpPr/>
          <p:nvPr/>
        </p:nvSpPr>
        <p:spPr>
          <a:xfrm>
            <a:off x="228600" y="228600"/>
            <a:ext cx="1828800" cy="1884363"/>
          </a:xfrm>
          <a:prstGeom prst="cube">
            <a:avLst/>
          </a:prstGeom>
          <a:blipFill>
            <a:blip r:embed="rId3"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Rectangle 74"/>
          <p:cNvSpPr/>
          <p:nvPr/>
        </p:nvSpPr>
        <p:spPr>
          <a:xfrm>
            <a:off x="6705600" y="4419600"/>
            <a:ext cx="2286000" cy="2286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accent1">
                    <a:lumMod val="50000"/>
                  </a:schemeClr>
                </a:solidFill>
                <a:latin typeface="Arial Rounded MT Bold" pitchFamily="34" charset="0"/>
              </a:rPr>
              <a:t/>
            </a:r>
            <a:br>
              <a:rPr lang="en-US" sz="2000" dirty="0">
                <a:solidFill>
                  <a:schemeClr val="accent1">
                    <a:lumMod val="50000"/>
                  </a:schemeClr>
                </a:solidFill>
                <a:latin typeface="Arial Rounded MT Bold" pitchFamily="34" charset="0"/>
              </a:rPr>
            </a:br>
            <a:r>
              <a:rPr lang="en-US" sz="2000" dirty="0">
                <a:solidFill>
                  <a:schemeClr val="accent1">
                    <a:lumMod val="50000"/>
                  </a:schemeClr>
                </a:solidFill>
                <a:latin typeface="Arial Rounded MT Bold" pitchFamily="34" charset="0"/>
              </a:rPr>
              <a:t>Dedicated DE Classes</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a:p>
            <a:pPr algn="ctr" fontAlgn="auto">
              <a:spcBef>
                <a:spcPts val="0"/>
              </a:spcBef>
              <a:spcAft>
                <a:spcPts val="0"/>
              </a:spcAft>
              <a:defRPr/>
            </a:pPr>
            <a:r>
              <a:rPr lang="en-US" sz="2000" dirty="0">
                <a:solidFill>
                  <a:schemeClr val="accent1">
                    <a:lumMod val="50000"/>
                  </a:schemeClr>
                </a:solidFill>
                <a:latin typeface="Arial Rounded MT Bold" pitchFamily="34" charset="0"/>
              </a:rPr>
              <a:t>Collaborative Classes</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a:p>
            <a:pPr algn="ctr" fontAlgn="auto">
              <a:spcBef>
                <a:spcPts val="0"/>
              </a:spcBef>
              <a:spcAft>
                <a:spcPts val="0"/>
              </a:spcAft>
              <a:defRPr/>
            </a:pPr>
            <a:r>
              <a:rPr lang="en-US" sz="2000" dirty="0">
                <a:solidFill>
                  <a:schemeClr val="accent1">
                    <a:lumMod val="50000"/>
                  </a:schemeClr>
                </a:solidFill>
                <a:latin typeface="Arial Rounded MT Bold" pitchFamily="34" charset="0"/>
              </a:rPr>
              <a:t>Hybrid Classes</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p:txBody>
      </p:sp>
      <p:pic>
        <p:nvPicPr>
          <p:cNvPr id="16388" name="Picture 4" descr="Youth Development students at Outdoor Lab"/>
          <p:cNvPicPr>
            <a:picLocks noChangeAspect="1" noChangeArrowheads="1"/>
          </p:cNvPicPr>
          <p:nvPr/>
        </p:nvPicPr>
        <p:blipFill>
          <a:blip r:embed="rId4"/>
          <a:srcRect/>
          <a:stretch>
            <a:fillRect/>
          </a:stretch>
        </p:blipFill>
        <p:spPr bwMode="auto">
          <a:xfrm rot="437408">
            <a:off x="774700" y="2655888"/>
            <a:ext cx="2327275" cy="1543050"/>
          </a:xfrm>
          <a:prstGeom prst="rect">
            <a:avLst/>
          </a:prstGeom>
          <a:ln>
            <a:solidFill>
              <a:srgbClr val="7030A0"/>
            </a:solidFill>
          </a:ln>
          <a:effectLst>
            <a:outerShdw blurRad="292100" dist="139700" dir="2700000" algn="tl" rotWithShape="0">
              <a:srgbClr val="333333">
                <a:alpha val="65000"/>
              </a:srgbClr>
            </a:outerShdw>
          </a:effectLst>
        </p:spPr>
      </p:pic>
      <p:pic>
        <p:nvPicPr>
          <p:cNvPr id="16393" name="Picture 9" descr="http://www.grad.clemson.edu/programs/brochures/matsci/front.jpg"/>
          <p:cNvPicPr>
            <a:picLocks noChangeAspect="1" noChangeArrowheads="1"/>
          </p:cNvPicPr>
          <p:nvPr/>
        </p:nvPicPr>
        <p:blipFill>
          <a:blip r:embed="rId5"/>
          <a:srcRect/>
          <a:stretch>
            <a:fillRect/>
          </a:stretch>
        </p:blipFill>
        <p:spPr bwMode="auto">
          <a:xfrm rot="526531">
            <a:off x="4922838" y="1916113"/>
            <a:ext cx="1362075" cy="2714625"/>
          </a:xfrm>
          <a:prstGeom prst="rect">
            <a:avLst/>
          </a:prstGeom>
          <a:ln>
            <a:solidFill>
              <a:srgbClr val="7030A0"/>
            </a:solidFill>
          </a:ln>
          <a:effectLst>
            <a:outerShdw blurRad="292100" dist="139700" dir="2700000" algn="tl" rotWithShape="0">
              <a:srgbClr val="333333">
                <a:alpha val="65000"/>
              </a:srgbClr>
            </a:outerShdw>
          </a:effectLst>
        </p:spPr>
      </p:pic>
      <p:pic>
        <p:nvPicPr>
          <p:cNvPr id="16395" name="Picture 11" descr="http://www.clemson.edu/mse/Research/glassfiber.jpg"/>
          <p:cNvPicPr>
            <a:picLocks noChangeAspect="1" noChangeArrowheads="1"/>
          </p:cNvPicPr>
          <p:nvPr/>
        </p:nvPicPr>
        <p:blipFill>
          <a:blip r:embed="rId6"/>
          <a:srcRect/>
          <a:stretch>
            <a:fillRect/>
          </a:stretch>
        </p:blipFill>
        <p:spPr bwMode="auto">
          <a:xfrm rot="20825347">
            <a:off x="6965950" y="2163763"/>
            <a:ext cx="1154113" cy="1776412"/>
          </a:xfrm>
          <a:prstGeom prst="rect">
            <a:avLst/>
          </a:prstGeom>
          <a:ln>
            <a:solidFill>
              <a:srgbClr val="7030A0"/>
            </a:solidFill>
          </a:ln>
          <a:effectLst>
            <a:outerShdw blurRad="292100" dist="139700" dir="2700000" algn="tl" rotWithShape="0">
              <a:srgbClr val="333333">
                <a:alpha val="65000"/>
              </a:srgbClr>
            </a:outerShdw>
          </a:effectLst>
        </p:spPr>
      </p:pic>
      <p:pic>
        <p:nvPicPr>
          <p:cNvPr id="16397" name="Picture 13" descr="http://www.unioncountydevelopment.com/images/img15.jpg"/>
          <p:cNvPicPr>
            <a:picLocks noChangeAspect="1" noChangeArrowheads="1"/>
          </p:cNvPicPr>
          <p:nvPr/>
        </p:nvPicPr>
        <p:blipFill>
          <a:blip r:embed="rId7"/>
          <a:srcRect l="1018" t="3162" r="6468" b="5138"/>
          <a:stretch>
            <a:fillRect/>
          </a:stretch>
        </p:blipFill>
        <p:spPr bwMode="auto">
          <a:xfrm rot="21335405">
            <a:off x="1889125" y="4672013"/>
            <a:ext cx="2659063" cy="1658937"/>
          </a:xfrm>
          <a:prstGeom prst="rect">
            <a:avLst/>
          </a:prstGeom>
          <a:ln>
            <a:solidFill>
              <a:srgbClr val="7030A0"/>
            </a:solid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8">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12" name="Rectangle 11"/>
          <p:cNvSpPr/>
          <p:nvPr/>
        </p:nvSpPr>
        <p:spPr>
          <a:xfrm>
            <a:off x="2133600" y="228600"/>
            <a:ext cx="6781800" cy="144780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7" name="TextBox 12"/>
          <p:cNvSpPr txBox="1">
            <a:spLocks noChangeArrowheads="1"/>
          </p:cNvSpPr>
          <p:nvPr/>
        </p:nvSpPr>
        <p:spPr bwMode="auto">
          <a:xfrm>
            <a:off x="1600200" y="381000"/>
            <a:ext cx="7467600" cy="1077913"/>
          </a:xfrm>
          <a:prstGeom prst="rect">
            <a:avLst/>
          </a:prstGeom>
          <a:noFill/>
          <a:ln w="9525">
            <a:noFill/>
            <a:miter lim="800000"/>
            <a:headEnd/>
            <a:tailEnd/>
          </a:ln>
        </p:spPr>
        <p:txBody>
          <a:bodyPr>
            <a:spAutoFit/>
          </a:bodyPr>
          <a:lstStyle/>
          <a:p>
            <a:pPr algn="ctr"/>
            <a:r>
              <a:rPr lang="en-US" sz="3200" b="1">
                <a:latin typeface="Arial Rounded MT Bold" pitchFamily="34" charset="0"/>
              </a:rPr>
              <a:t>Using Adobe Connect for </a:t>
            </a:r>
          </a:p>
          <a:p>
            <a:pPr algn="ctr"/>
            <a:r>
              <a:rPr lang="en-US" sz="3200" b="1">
                <a:latin typeface="Arial Rounded MT Bold" pitchFamily="34" charset="0"/>
              </a:rPr>
              <a:t>Distance Education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be 18"/>
          <p:cNvSpPr/>
          <p:nvPr/>
        </p:nvSpPr>
        <p:spPr>
          <a:xfrm>
            <a:off x="228600" y="228600"/>
            <a:ext cx="1828800" cy="1884363"/>
          </a:xfrm>
          <a:prstGeom prst="cube">
            <a:avLst/>
          </a:prstGeom>
          <a:blipFill>
            <a:blip r:embed="rId3"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6705600" y="4419600"/>
            <a:ext cx="2286000" cy="2286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accent1">
                    <a:lumMod val="50000"/>
                  </a:schemeClr>
                </a:solidFill>
                <a:latin typeface="Arial Rounded MT Bold" pitchFamily="34" charset="0"/>
              </a:rPr>
              <a:t/>
            </a:r>
            <a:br>
              <a:rPr lang="en-US" sz="2000" dirty="0">
                <a:solidFill>
                  <a:schemeClr val="accent1">
                    <a:lumMod val="50000"/>
                  </a:schemeClr>
                </a:solidFill>
                <a:latin typeface="Arial Rounded MT Bold" pitchFamily="34" charset="0"/>
              </a:rPr>
            </a:br>
            <a:r>
              <a:rPr lang="en-US" sz="2000" dirty="0">
                <a:solidFill>
                  <a:schemeClr val="accent1">
                    <a:lumMod val="50000"/>
                  </a:schemeClr>
                </a:solidFill>
                <a:latin typeface="Arial Rounded MT Bold" pitchFamily="34" charset="0"/>
              </a:rPr>
              <a:t>On Campus Meetings</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a:p>
            <a:pPr algn="ctr" fontAlgn="auto">
              <a:spcBef>
                <a:spcPts val="0"/>
              </a:spcBef>
              <a:spcAft>
                <a:spcPts val="0"/>
              </a:spcAft>
              <a:defRPr/>
            </a:pPr>
            <a:r>
              <a:rPr lang="en-US" sz="2000" dirty="0">
                <a:solidFill>
                  <a:schemeClr val="accent1">
                    <a:lumMod val="50000"/>
                  </a:schemeClr>
                </a:solidFill>
                <a:latin typeface="Arial Rounded MT Bold" pitchFamily="34" charset="0"/>
              </a:rPr>
              <a:t>Project Meetings</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a:p>
            <a:pPr algn="ctr" fontAlgn="auto">
              <a:spcBef>
                <a:spcPts val="0"/>
              </a:spcBef>
              <a:spcAft>
                <a:spcPts val="0"/>
              </a:spcAft>
              <a:defRPr/>
            </a:pPr>
            <a:r>
              <a:rPr lang="en-US" sz="2000" dirty="0">
                <a:solidFill>
                  <a:schemeClr val="accent1">
                    <a:lumMod val="50000"/>
                  </a:schemeClr>
                </a:solidFill>
                <a:latin typeface="Arial Rounded MT Bold" pitchFamily="34" charset="0"/>
              </a:rPr>
              <a:t>Virtual Office Hours</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p:txBody>
      </p:sp>
      <p:pic>
        <p:nvPicPr>
          <p:cNvPr id="11" name="Picture 10" descr="projectmanagement.gif"/>
          <p:cNvPicPr>
            <a:picLocks noChangeAspect="1"/>
          </p:cNvPicPr>
          <p:nvPr/>
        </p:nvPicPr>
        <p:blipFill>
          <a:blip r:embed="rId4"/>
          <a:stretch>
            <a:fillRect/>
          </a:stretch>
        </p:blipFill>
        <p:spPr>
          <a:xfrm>
            <a:off x="3886200" y="4343400"/>
            <a:ext cx="2011363" cy="1990725"/>
          </a:xfrm>
          <a:prstGeom prst="rect">
            <a:avLst/>
          </a:prstGeom>
          <a:ln>
            <a:noFill/>
          </a:ln>
          <a:effectLst>
            <a:outerShdw blurRad="292100" dist="139700" dir="2700000" algn="tl" rotWithShape="0">
              <a:srgbClr val="333333">
                <a:alpha val="65000"/>
              </a:srgbClr>
            </a:outerShdw>
          </a:effectLst>
        </p:spPr>
      </p:pic>
      <p:pic>
        <p:nvPicPr>
          <p:cNvPr id="14349" name="Picture 13"/>
          <p:cNvPicPr>
            <a:picLocks noChangeAspect="1" noChangeArrowheads="1"/>
          </p:cNvPicPr>
          <p:nvPr/>
        </p:nvPicPr>
        <p:blipFill>
          <a:blip r:embed="rId5"/>
          <a:srcRect/>
          <a:stretch>
            <a:fillRect/>
          </a:stretch>
        </p:blipFill>
        <p:spPr bwMode="auto">
          <a:xfrm rot="21342088">
            <a:off x="544513" y="2770188"/>
            <a:ext cx="3086100" cy="2063750"/>
          </a:xfrm>
          <a:prstGeom prst="rect">
            <a:avLst/>
          </a:prstGeom>
          <a:ln>
            <a:solidFill>
              <a:srgbClr val="7030A0"/>
            </a:solidFill>
          </a:ln>
          <a:effectLst>
            <a:outerShdw blurRad="292100" dist="139700" dir="2700000" algn="tl" rotWithShape="0">
              <a:srgbClr val="333333">
                <a:alpha val="65000"/>
              </a:srgbClr>
            </a:outerShdw>
          </a:effectLst>
        </p:spPr>
      </p:pic>
      <p:pic>
        <p:nvPicPr>
          <p:cNvPr id="14350" name="Picture 14"/>
          <p:cNvPicPr>
            <a:picLocks noChangeAspect="1" noChangeArrowheads="1"/>
          </p:cNvPicPr>
          <p:nvPr/>
        </p:nvPicPr>
        <p:blipFill>
          <a:blip r:embed="rId6"/>
          <a:srcRect/>
          <a:stretch>
            <a:fillRect/>
          </a:stretch>
        </p:blipFill>
        <p:spPr bwMode="auto">
          <a:xfrm rot="779847">
            <a:off x="5708650" y="2054225"/>
            <a:ext cx="1831975" cy="1911350"/>
          </a:xfrm>
          <a:prstGeom prst="rect">
            <a:avLst/>
          </a:prstGeom>
          <a:ln>
            <a:solidFill>
              <a:srgbClr val="7030A0"/>
            </a:solid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7">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10" name="Rectangle 9"/>
          <p:cNvSpPr/>
          <p:nvPr/>
        </p:nvSpPr>
        <p:spPr>
          <a:xfrm>
            <a:off x="2133601" y="228600"/>
            <a:ext cx="6781800" cy="144780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4" name="TextBox 11"/>
          <p:cNvSpPr txBox="1">
            <a:spLocks noChangeArrowheads="1"/>
          </p:cNvSpPr>
          <p:nvPr/>
        </p:nvSpPr>
        <p:spPr bwMode="auto">
          <a:xfrm>
            <a:off x="2286000" y="381000"/>
            <a:ext cx="6019800" cy="1077913"/>
          </a:xfrm>
          <a:prstGeom prst="rect">
            <a:avLst/>
          </a:prstGeom>
          <a:noFill/>
          <a:ln w="9525">
            <a:noFill/>
            <a:miter lim="800000"/>
            <a:headEnd/>
            <a:tailEnd/>
          </a:ln>
        </p:spPr>
        <p:txBody>
          <a:bodyPr>
            <a:spAutoFit/>
          </a:bodyPr>
          <a:lstStyle/>
          <a:p>
            <a:pPr algn="ctr"/>
            <a:r>
              <a:rPr lang="en-US" sz="3200" b="1">
                <a:latin typeface="Arial Rounded MT Bold" pitchFamily="34" charset="0"/>
              </a:rPr>
              <a:t>Meetings Facilitated by Adobe Connect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be 25"/>
          <p:cNvSpPr/>
          <p:nvPr/>
        </p:nvSpPr>
        <p:spPr>
          <a:xfrm>
            <a:off x="228600" y="228600"/>
            <a:ext cx="1828800" cy="1890713"/>
          </a:xfrm>
          <a:prstGeom prst="cube">
            <a:avLst/>
          </a:prstGeom>
          <a:blipFill>
            <a:blip r:embed="rId3"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6705600" y="4419600"/>
            <a:ext cx="2286000" cy="2286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accent1">
                    <a:lumMod val="50000"/>
                  </a:schemeClr>
                </a:solidFill>
                <a:latin typeface="Arial Rounded MT Bold" pitchFamily="34" charset="0"/>
              </a:rPr>
              <a:t/>
            </a:r>
            <a:br>
              <a:rPr lang="en-US" sz="2000" dirty="0">
                <a:solidFill>
                  <a:schemeClr val="accent1">
                    <a:lumMod val="50000"/>
                  </a:schemeClr>
                </a:solidFill>
                <a:latin typeface="Arial Rounded MT Bold" pitchFamily="34" charset="0"/>
              </a:rPr>
            </a:br>
            <a:r>
              <a:rPr lang="en-US" sz="2000" dirty="0">
                <a:solidFill>
                  <a:schemeClr val="accent1">
                    <a:lumMod val="50000"/>
                  </a:schemeClr>
                </a:solidFill>
                <a:latin typeface="Arial Rounded MT Bold" pitchFamily="34" charset="0"/>
              </a:rPr>
              <a:t>Monitor Support Calls</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a:p>
            <a:pPr algn="ctr" fontAlgn="auto">
              <a:spcBef>
                <a:spcPts val="0"/>
              </a:spcBef>
              <a:spcAft>
                <a:spcPts val="0"/>
              </a:spcAft>
              <a:defRPr/>
            </a:pPr>
            <a:r>
              <a:rPr lang="en-US" sz="2000" dirty="0">
                <a:solidFill>
                  <a:schemeClr val="accent1">
                    <a:lumMod val="50000"/>
                  </a:schemeClr>
                </a:solidFill>
                <a:latin typeface="Arial Rounded MT Bold" pitchFamily="34" charset="0"/>
              </a:rPr>
              <a:t>Remote Access</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a:p>
            <a:pPr algn="ctr" fontAlgn="auto">
              <a:spcBef>
                <a:spcPts val="0"/>
              </a:spcBef>
              <a:spcAft>
                <a:spcPts val="0"/>
              </a:spcAft>
              <a:defRPr/>
            </a:pPr>
            <a:r>
              <a:rPr lang="en-US" sz="2000" dirty="0">
                <a:solidFill>
                  <a:schemeClr val="accent1">
                    <a:lumMod val="50000"/>
                  </a:schemeClr>
                </a:solidFill>
                <a:latin typeface="Arial Rounded MT Bold" pitchFamily="34" charset="0"/>
              </a:rPr>
              <a:t>Technique Demonstration</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p:txBody>
      </p:sp>
      <p:pic>
        <p:nvPicPr>
          <p:cNvPr id="12290" name="Picture 2" descr="http://s3.images.com/huge.9.46160.JPG"/>
          <p:cNvPicPr>
            <a:picLocks noChangeAspect="1" noChangeArrowheads="1"/>
          </p:cNvPicPr>
          <p:nvPr/>
        </p:nvPicPr>
        <p:blipFill>
          <a:blip r:embed="rId4"/>
          <a:srcRect/>
          <a:stretch>
            <a:fillRect/>
          </a:stretch>
        </p:blipFill>
        <p:spPr bwMode="auto">
          <a:xfrm rot="654006">
            <a:off x="6208713" y="1957388"/>
            <a:ext cx="1571625" cy="2151062"/>
          </a:xfrm>
          <a:prstGeom prst="rect">
            <a:avLst/>
          </a:prstGeom>
          <a:ln>
            <a:noFill/>
          </a:ln>
          <a:effectLst>
            <a:outerShdw blurRad="292100" dist="139700" dir="2700000" algn="tl" rotWithShape="0">
              <a:srgbClr val="333333">
                <a:alpha val="65000"/>
              </a:srgbClr>
            </a:outerShdw>
          </a:effectLst>
        </p:spPr>
      </p:pic>
      <p:pic>
        <p:nvPicPr>
          <p:cNvPr id="9" name="Picture 8" descr="de2.gif"/>
          <p:cNvPicPr>
            <a:picLocks noChangeAspect="1"/>
          </p:cNvPicPr>
          <p:nvPr/>
        </p:nvPicPr>
        <p:blipFill>
          <a:blip r:embed="rId5"/>
          <a:stretch>
            <a:fillRect/>
          </a:stretch>
        </p:blipFill>
        <p:spPr>
          <a:xfrm rot="21081896">
            <a:off x="2967038" y="4410075"/>
            <a:ext cx="3219450" cy="2219325"/>
          </a:xfrm>
          <a:prstGeom prst="rect">
            <a:avLst/>
          </a:prstGeom>
          <a:ln>
            <a:noFill/>
          </a:ln>
          <a:effectLst>
            <a:outerShdw blurRad="292100" dist="139700" dir="2700000" algn="tl" rotWithShape="0">
              <a:srgbClr val="333333">
                <a:alpha val="65000"/>
              </a:srgbClr>
            </a:outerShdw>
          </a:effectLst>
        </p:spPr>
      </p:pic>
      <p:pic>
        <p:nvPicPr>
          <p:cNvPr id="12289" name="Picture 1"/>
          <p:cNvPicPr>
            <a:picLocks noChangeAspect="1" noChangeArrowheads="1"/>
          </p:cNvPicPr>
          <p:nvPr/>
        </p:nvPicPr>
        <p:blipFill>
          <a:blip r:embed="rId6"/>
          <a:srcRect/>
          <a:stretch>
            <a:fillRect/>
          </a:stretch>
        </p:blipFill>
        <p:spPr bwMode="auto">
          <a:xfrm rot="21246742">
            <a:off x="1023938" y="2349500"/>
            <a:ext cx="2840037" cy="2271713"/>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7">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11" name="Rectangle 10"/>
          <p:cNvSpPr/>
          <p:nvPr/>
        </p:nvSpPr>
        <p:spPr>
          <a:xfrm>
            <a:off x="2133601" y="228600"/>
            <a:ext cx="6781800" cy="144780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2" name="TextBox 11"/>
          <p:cNvSpPr txBox="1">
            <a:spLocks noChangeArrowheads="1"/>
          </p:cNvSpPr>
          <p:nvPr/>
        </p:nvSpPr>
        <p:spPr bwMode="auto">
          <a:xfrm>
            <a:off x="1676400" y="369888"/>
            <a:ext cx="7086600" cy="1077912"/>
          </a:xfrm>
          <a:prstGeom prst="rect">
            <a:avLst/>
          </a:prstGeom>
          <a:noFill/>
          <a:ln w="9525">
            <a:noFill/>
            <a:miter lim="800000"/>
            <a:headEnd/>
            <a:tailEnd/>
          </a:ln>
        </p:spPr>
        <p:txBody>
          <a:bodyPr>
            <a:spAutoFit/>
          </a:bodyPr>
          <a:lstStyle/>
          <a:p>
            <a:pPr algn="ctr"/>
            <a:r>
              <a:rPr lang="en-US" sz="3200" b="1">
                <a:latin typeface="Arial Rounded MT Bold" pitchFamily="34" charset="0"/>
              </a:rPr>
              <a:t>Using Adobe Connect for Computer Support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srcRect/>
          <a:stretch>
            <a:fillRect/>
          </a:stretch>
        </p:blipFill>
        <p:spPr bwMode="auto">
          <a:xfrm rot="21146656">
            <a:off x="3105150" y="4265613"/>
            <a:ext cx="2443163" cy="2179637"/>
          </a:xfrm>
          <a:prstGeom prst="rect">
            <a:avLst/>
          </a:prstGeom>
          <a:ln>
            <a:solidFill>
              <a:srgbClr val="7030A0"/>
            </a:solidFill>
          </a:ln>
          <a:effectLst>
            <a:outerShdw blurRad="292100" dist="139700" dir="2700000" algn="tl" rotWithShape="0">
              <a:srgbClr val="333333">
                <a:alpha val="65000"/>
              </a:srgbClr>
            </a:outerShdw>
          </a:effectLst>
        </p:spPr>
      </p:pic>
      <p:sp>
        <p:nvSpPr>
          <p:cNvPr id="18" name="Cube 17"/>
          <p:cNvSpPr/>
          <p:nvPr/>
        </p:nvSpPr>
        <p:spPr>
          <a:xfrm>
            <a:off x="228600" y="228600"/>
            <a:ext cx="1828800" cy="1884363"/>
          </a:xfrm>
          <a:prstGeom prst="cube">
            <a:avLst/>
          </a:prstGeom>
          <a:blipFill>
            <a:blip r:embed="rId4"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6705600" y="4419600"/>
            <a:ext cx="2286000" cy="2286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accent1">
                    <a:lumMod val="50000"/>
                  </a:schemeClr>
                </a:solidFill>
                <a:latin typeface="Arial Rounded MT Bold" pitchFamily="34" charset="0"/>
              </a:rPr>
              <a:t/>
            </a:r>
            <a:br>
              <a:rPr lang="en-US" sz="2000" dirty="0">
                <a:solidFill>
                  <a:schemeClr val="accent1">
                    <a:lumMod val="50000"/>
                  </a:schemeClr>
                </a:solidFill>
                <a:latin typeface="Arial Rounded MT Bold" pitchFamily="34" charset="0"/>
              </a:rPr>
            </a:br>
            <a:r>
              <a:rPr lang="en-US" sz="2000" dirty="0">
                <a:solidFill>
                  <a:schemeClr val="accent1">
                    <a:lumMod val="50000"/>
                  </a:schemeClr>
                </a:solidFill>
                <a:latin typeface="Arial Rounded MT Bold" pitchFamily="34" charset="0"/>
              </a:rPr>
              <a:t>Online Training</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a:p>
            <a:pPr algn="ctr" fontAlgn="auto">
              <a:spcBef>
                <a:spcPts val="0"/>
              </a:spcBef>
              <a:spcAft>
                <a:spcPts val="0"/>
              </a:spcAft>
              <a:defRPr/>
            </a:pPr>
            <a:r>
              <a:rPr lang="en-US" sz="2000" dirty="0">
                <a:solidFill>
                  <a:schemeClr val="accent1">
                    <a:lumMod val="50000"/>
                  </a:schemeClr>
                </a:solidFill>
                <a:latin typeface="Arial Rounded MT Bold" pitchFamily="34" charset="0"/>
              </a:rPr>
              <a:t>Follow-up Training</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a:p>
            <a:pPr algn="ctr" fontAlgn="auto">
              <a:spcBef>
                <a:spcPts val="0"/>
              </a:spcBef>
              <a:spcAft>
                <a:spcPts val="0"/>
              </a:spcAft>
              <a:defRPr/>
            </a:pPr>
            <a:r>
              <a:rPr lang="en-US" sz="2000" dirty="0">
                <a:solidFill>
                  <a:schemeClr val="accent1">
                    <a:lumMod val="50000"/>
                  </a:schemeClr>
                </a:solidFill>
                <a:latin typeface="Arial Rounded MT Bold" pitchFamily="34" charset="0"/>
              </a:rPr>
              <a:t>Software Support</a:t>
            </a:r>
          </a:p>
          <a:p>
            <a:pPr algn="ctr" fontAlgn="auto">
              <a:spcBef>
                <a:spcPts val="0"/>
              </a:spcBef>
              <a:spcAft>
                <a:spcPts val="0"/>
              </a:spcAft>
              <a:defRPr/>
            </a:pPr>
            <a:endParaRPr lang="en-US" sz="2000" dirty="0">
              <a:solidFill>
                <a:schemeClr val="accent1">
                  <a:lumMod val="50000"/>
                </a:schemeClr>
              </a:solidFill>
              <a:latin typeface="Arial Rounded MT Bold" pitchFamily="34" charset="0"/>
            </a:endParaRPr>
          </a:p>
        </p:txBody>
      </p:sp>
      <p:pic>
        <p:nvPicPr>
          <p:cNvPr id="1027" name="Picture 3"/>
          <p:cNvPicPr>
            <a:picLocks noChangeAspect="1" noChangeArrowheads="1"/>
          </p:cNvPicPr>
          <p:nvPr/>
        </p:nvPicPr>
        <p:blipFill>
          <a:blip r:embed="rId5"/>
          <a:srcRect/>
          <a:stretch>
            <a:fillRect/>
          </a:stretch>
        </p:blipFill>
        <p:spPr bwMode="auto">
          <a:xfrm rot="21342547">
            <a:off x="233363" y="2549525"/>
            <a:ext cx="2627312" cy="1927225"/>
          </a:xfrm>
          <a:prstGeom prst="rect">
            <a:avLst/>
          </a:prstGeom>
          <a:ln>
            <a:solidFill>
              <a:srgbClr val="7030A0"/>
            </a:solid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6"/>
          <a:srcRect b="9951"/>
          <a:stretch>
            <a:fillRect/>
          </a:stretch>
        </p:blipFill>
        <p:spPr bwMode="auto">
          <a:xfrm rot="21273512">
            <a:off x="6472238" y="2081213"/>
            <a:ext cx="2368550" cy="2032000"/>
          </a:xfrm>
          <a:prstGeom prst="rect">
            <a:avLst/>
          </a:prstGeom>
          <a:ln>
            <a:solidFill>
              <a:srgbClr val="7030A0"/>
            </a:solid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7">
            <a:duotone>
              <a:schemeClr val="accent5">
                <a:shade val="45000"/>
                <a:satMod val="135000"/>
              </a:schemeClr>
              <a:prstClr val="white"/>
            </a:duotone>
          </a:blip>
          <a:srcRect/>
          <a:stretch>
            <a:fillRect/>
          </a:stretch>
        </p:blipFill>
        <p:spPr bwMode="auto">
          <a:xfrm>
            <a:off x="6586080" y="0"/>
            <a:ext cx="2557920" cy="1778000"/>
          </a:xfrm>
          <a:prstGeom prst="rect">
            <a:avLst/>
          </a:prstGeom>
          <a:noFill/>
          <a:ln w="9525">
            <a:noFill/>
            <a:miter lim="800000"/>
            <a:headEnd/>
            <a:tailEnd/>
          </a:ln>
          <a:effectLst/>
        </p:spPr>
      </p:pic>
      <p:sp>
        <p:nvSpPr>
          <p:cNvPr id="10" name="Rectangle 9"/>
          <p:cNvSpPr/>
          <p:nvPr/>
        </p:nvSpPr>
        <p:spPr>
          <a:xfrm>
            <a:off x="2133600" y="228600"/>
            <a:ext cx="6781800" cy="1447800"/>
          </a:xfrm>
          <a:prstGeom prst="rect">
            <a:avLst/>
          </a:prstGeom>
          <a:gradFill flip="none" rotWithShape="1">
            <a:gsLst>
              <a:gs pos="0">
                <a:srgbClr val="9AB5E4"/>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30" name="TextBox 10"/>
          <p:cNvSpPr txBox="1">
            <a:spLocks noChangeArrowheads="1"/>
          </p:cNvSpPr>
          <p:nvPr/>
        </p:nvSpPr>
        <p:spPr bwMode="auto">
          <a:xfrm>
            <a:off x="1828800" y="381000"/>
            <a:ext cx="6781800" cy="1077913"/>
          </a:xfrm>
          <a:prstGeom prst="rect">
            <a:avLst/>
          </a:prstGeom>
          <a:noFill/>
          <a:ln w="9525">
            <a:noFill/>
            <a:miter lim="800000"/>
            <a:headEnd/>
            <a:tailEnd/>
          </a:ln>
        </p:spPr>
        <p:txBody>
          <a:bodyPr>
            <a:spAutoFit/>
          </a:bodyPr>
          <a:lstStyle/>
          <a:p>
            <a:pPr algn="ctr"/>
            <a:r>
              <a:rPr lang="en-US" sz="3200" b="1">
                <a:latin typeface="Arial Rounded MT Bold" pitchFamily="34" charset="0"/>
              </a:rPr>
              <a:t>Training, Demos and </a:t>
            </a:r>
          </a:p>
          <a:p>
            <a:pPr algn="ctr"/>
            <a:r>
              <a:rPr lang="en-US" sz="3200" b="1">
                <a:latin typeface="Arial Rounded MT Bold" pitchFamily="34" charset="0"/>
              </a:rPr>
              <a:t>Software Support</a:t>
            </a:r>
            <a:endParaRPr lang="en-US" sz="2400" b="1">
              <a:latin typeface="Arial Rounded MT Bold" pitchFamily="34" charset="0"/>
            </a:endParaRPr>
          </a:p>
        </p:txBody>
      </p:sp>
      <p:pic>
        <p:nvPicPr>
          <p:cNvPr id="1026" name="Picture 2"/>
          <p:cNvPicPr>
            <a:picLocks noChangeAspect="1" noChangeArrowheads="1"/>
          </p:cNvPicPr>
          <p:nvPr/>
        </p:nvPicPr>
        <p:blipFill>
          <a:blip r:embed="rId8"/>
          <a:srcRect/>
          <a:stretch>
            <a:fillRect/>
          </a:stretch>
        </p:blipFill>
        <p:spPr bwMode="auto">
          <a:xfrm rot="350876">
            <a:off x="3148013" y="1898650"/>
            <a:ext cx="3006725" cy="20050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020&quot;&gt;&lt;/object&gt;&lt;object type=&quot;2&quot; unique_id=&quot;10021&quot;&gt;&lt;object type=&quot;3&quot; unique_id=&quot;10022&quot;&gt;&lt;property id=&quot;20148&quot; value=&quot;5&quot;/&gt;&lt;property id=&quot;20300&quot; value=&quot;Slide 1&quot;/&gt;&lt;property id=&quot;20307&quot; value=&quot;264&quot;/&gt;&lt;/object&gt;&lt;object type=&quot;3&quot; unique_id=&quot;10024&quot;&gt;&lt;property id=&quot;20148&quot; value=&quot;5&quot;/&gt;&lt;property id=&quot;20300&quot; value=&quot;Slide 2&quot;/&gt;&lt;property id=&quot;20307&quot; value=&quot;265&quot;/&gt;&lt;/object&gt;&lt;object type=&quot;3&quot; unique_id=&quot;10025&quot;&gt;&lt;property id=&quot;20148&quot; value=&quot;5&quot;/&gt;&lt;property id=&quot;20300&quot; value=&quot;Slide 4&quot;/&gt;&lt;property id=&quot;20307&quot; value=&quot;259&quot;/&gt;&lt;/object&gt;&lt;object type=&quot;3&quot; unique_id=&quot;10026&quot;&gt;&lt;property id=&quot;20148&quot; value=&quot;5&quot;/&gt;&lt;property id=&quot;20300&quot; value=&quot;Slide 7&quot;/&gt;&lt;property id=&quot;20307&quot; value=&quot;260&quot;/&gt;&lt;/object&gt;&lt;object type=&quot;3&quot; unique_id=&quot;10027&quot;&gt;&lt;property id=&quot;20148&quot; value=&quot;5&quot;/&gt;&lt;property id=&quot;20300&quot; value=&quot;Slide 8&quot;/&gt;&lt;property id=&quot;20307&quot; value=&quot;261&quot;/&gt;&lt;/object&gt;&lt;object type=&quot;3&quot; unique_id=&quot;10028&quot;&gt;&lt;property id=&quot;20148&quot; value=&quot;5&quot;/&gt;&lt;property id=&quot;20300&quot; value=&quot;Slide 9&quot;/&gt;&lt;property id=&quot;20307&quot; value=&quot;267&quot;/&gt;&lt;/object&gt;&lt;object type=&quot;3&quot; unique_id=&quot;10029&quot;&gt;&lt;property id=&quot;20148&quot; value=&quot;5&quot;/&gt;&lt;property id=&quot;20300&quot; value=&quot;Slide 10&quot;/&gt;&lt;property id=&quot;20307&quot; value=&quot;263&quot;/&gt;&lt;/object&gt;&lt;object type=&quot;3&quot; unique_id=&quot;10204&quot;&gt;&lt;property id=&quot;20148&quot; value=&quot;5&quot;/&gt;&lt;property id=&quot;20300&quot; value=&quot;Slide 3&quot;/&gt;&lt;property id=&quot;20307&quot; value=&quot;271&quot;/&gt;&lt;/object&gt;&lt;object type=&quot;3&quot; unique_id=&quot;10998&quot;&gt;&lt;property id=&quot;20148&quot; value=&quot;5&quot;/&gt;&lt;property id=&quot;20300&quot; value=&quot;Slide 15&quot;/&gt;&lt;property id=&quot;20307&quot; value=&quot;272&quot;/&gt;&lt;/object&gt;&lt;object type=&quot;3&quot; unique_id=&quot;11021&quot;&gt;&lt;property id=&quot;20148&quot; value=&quot;5&quot;/&gt;&lt;property id=&quot;20300&quot; value=&quot;Slide 13&quot;/&gt;&lt;property id=&quot;20307&quot; value=&quot;273&quot;/&gt;&lt;/object&gt;&lt;object type=&quot;3&quot; unique_id=&quot;11022&quot;&gt;&lt;property id=&quot;20148&quot; value=&quot;5&quot;/&gt;&lt;property id=&quot;20300&quot; value=&quot;Slide 14&quot;/&gt;&lt;property id=&quot;20307&quot; value=&quot;274&quot;/&gt;&lt;/object&gt;&lt;object type=&quot;3&quot; unique_id=&quot;11257&quot;&gt;&lt;property id=&quot;20148&quot; value=&quot;5&quot;/&gt;&lt;property id=&quot;20300&quot; value=&quot;Slide 11&quot;/&gt;&lt;property id=&quot;20307&quot; value=&quot;275&quot;/&gt;&lt;/object&gt;&lt;object type=&quot;3&quot; unique_id=&quot;11300&quot;&gt;&lt;property id=&quot;20148&quot; value=&quot;5&quot;/&gt;&lt;property id=&quot;20300&quot; value=&quot;Slide 12&quot;/&gt;&lt;property id=&quot;20307&quot; value=&quot;276&quot;/&gt;&lt;/object&gt;&lt;object type=&quot;3&quot; unique_id=&quot;11595&quot;&gt;&lt;property id=&quot;20148&quot; value=&quot;5&quot;/&gt;&lt;property id=&quot;20300&quot; value=&quot;Slide 6&quot;/&gt;&lt;property id=&quot;20307&quot; value=&quot;278&quot;/&gt;&lt;/object&gt;&lt;object type=&quot;3&quot; unique_id=&quot;11664&quot;&gt;&lt;property id=&quot;20148&quot; value=&quot;5&quot;/&gt;&lt;property id=&quot;20300&quot; value=&quot;Slide 5&quot;/&gt;&lt;property id=&quot;20307&quot; value=&quot;279&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6402</TotalTime>
  <Words>3421</Words>
  <Application>Microsoft Office PowerPoint</Application>
  <PresentationFormat>On-screen Show (4:3)</PresentationFormat>
  <Paragraphs>249</Paragraphs>
  <Slides>15</Slides>
  <Notes>15</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15</vt:i4>
      </vt:variant>
    </vt:vector>
  </HeadingPairs>
  <TitlesOfParts>
    <vt:vector size="19" baseType="lpstr">
      <vt:lpstr>Calibri</vt:lpstr>
      <vt:lpstr>Arial</vt:lpstr>
      <vt:lpstr>Arial Rounded MT Bold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 Lay</dc:creator>
  <cp:lastModifiedBy>Clemuser</cp:lastModifiedBy>
  <cp:revision>293</cp:revision>
  <dcterms:created xsi:type="dcterms:W3CDTF">2009-05-31T19:45:50Z</dcterms:created>
  <dcterms:modified xsi:type="dcterms:W3CDTF">2009-09-22T13:10:55Z</dcterms:modified>
</cp:coreProperties>
</file>